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44"/>
  </p:notesMasterIdLst>
  <p:sldIdLst>
    <p:sldId id="256" r:id="rId2"/>
    <p:sldId id="259" r:id="rId3"/>
    <p:sldId id="304" r:id="rId4"/>
    <p:sldId id="305" r:id="rId5"/>
    <p:sldId id="312" r:id="rId6"/>
    <p:sldId id="306" r:id="rId7"/>
    <p:sldId id="313" r:id="rId8"/>
    <p:sldId id="264" r:id="rId9"/>
    <p:sldId id="317" r:id="rId10"/>
    <p:sldId id="310" r:id="rId11"/>
    <p:sldId id="338" r:id="rId12"/>
    <p:sldId id="318" r:id="rId13"/>
    <p:sldId id="348" r:id="rId14"/>
    <p:sldId id="339" r:id="rId15"/>
    <p:sldId id="326" r:id="rId16"/>
    <p:sldId id="329" r:id="rId17"/>
    <p:sldId id="330" r:id="rId18"/>
    <p:sldId id="331" r:id="rId19"/>
    <p:sldId id="343" r:id="rId20"/>
    <p:sldId id="345" r:id="rId21"/>
    <p:sldId id="314" r:id="rId22"/>
    <p:sldId id="335" r:id="rId23"/>
    <p:sldId id="315" r:id="rId24"/>
    <p:sldId id="336" r:id="rId25"/>
    <p:sldId id="316" r:id="rId26"/>
    <p:sldId id="297" r:id="rId27"/>
    <p:sldId id="337" r:id="rId28"/>
    <p:sldId id="346" r:id="rId29"/>
    <p:sldId id="298" r:id="rId30"/>
    <p:sldId id="301" r:id="rId31"/>
    <p:sldId id="340" r:id="rId32"/>
    <p:sldId id="341" r:id="rId33"/>
    <p:sldId id="342" r:id="rId34"/>
    <p:sldId id="322" r:id="rId35"/>
    <p:sldId id="324" r:id="rId36"/>
    <p:sldId id="325" r:id="rId37"/>
    <p:sldId id="344" r:id="rId38"/>
    <p:sldId id="347" r:id="rId39"/>
    <p:sldId id="307" r:id="rId40"/>
    <p:sldId id="302" r:id="rId41"/>
    <p:sldId id="311" r:id="rId42"/>
    <p:sldId id="269" r:id="rId43"/>
  </p:sldIdLst>
  <p:sldSz cx="9144000" cy="5143500" type="screen16x9"/>
  <p:notesSz cx="6858000" cy="9144000"/>
  <p:embeddedFontLst>
    <p:embeddedFont>
      <p:font typeface="Manrope" panose="020B0604020202020204" charset="0"/>
      <p:regular r:id="rId45"/>
      <p:bold r:id="rId46"/>
    </p:embeddedFont>
    <p:embeddedFont>
      <p:font typeface="Nunito Light" pitchFamily="2" charset="0"/>
      <p:regular r:id="rId47"/>
      <p:italic r:id="rId48"/>
    </p:embeddedFont>
    <p:embeddedFont>
      <p:font typeface="Raleway" pitchFamily="2" charset="0"/>
      <p:regular r:id="rId49"/>
      <p:bold r:id="rId50"/>
      <p:italic r:id="rId51"/>
      <p:boldItalic r:id="rId52"/>
    </p:embeddedFont>
    <p:embeddedFont>
      <p:font typeface="Roboto" panose="02000000000000000000" pitchFamily="2" charset="0"/>
      <p:regular r:id="rId53"/>
      <p:bold r:id="rId54"/>
      <p:italic r:id="rId55"/>
      <p:boldItalic r:id="rId56"/>
    </p:embeddedFont>
    <p:embeddedFont>
      <p:font typeface="Roboto Light" panose="02000000000000000000" pitchFamily="2" charset="0"/>
      <p:regular r:id="rId57"/>
      <p: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8E1E0449-0BD2-4B77-A6B3-25FE6FDF8A61}">
          <p14:sldIdLst>
            <p14:sldId id="256"/>
            <p14:sldId id="259"/>
            <p14:sldId id="304"/>
            <p14:sldId id="305"/>
            <p14:sldId id="312"/>
            <p14:sldId id="306"/>
            <p14:sldId id="313"/>
            <p14:sldId id="264"/>
            <p14:sldId id="317"/>
            <p14:sldId id="310"/>
            <p14:sldId id="338"/>
            <p14:sldId id="318"/>
            <p14:sldId id="348"/>
            <p14:sldId id="339"/>
            <p14:sldId id="326"/>
            <p14:sldId id="329"/>
            <p14:sldId id="330"/>
            <p14:sldId id="331"/>
            <p14:sldId id="343"/>
            <p14:sldId id="345"/>
            <p14:sldId id="314"/>
            <p14:sldId id="335"/>
            <p14:sldId id="315"/>
            <p14:sldId id="336"/>
            <p14:sldId id="316"/>
            <p14:sldId id="297"/>
            <p14:sldId id="337"/>
            <p14:sldId id="346"/>
          </p14:sldIdLst>
        </p14:section>
        <p14:section name="Reserve" id="{FED3691D-B14C-4500-B2C8-F49CDD34F53E}">
          <p14:sldIdLst>
            <p14:sldId id="298"/>
            <p14:sldId id="301"/>
            <p14:sldId id="340"/>
            <p14:sldId id="341"/>
            <p14:sldId id="342"/>
            <p14:sldId id="322"/>
            <p14:sldId id="324"/>
            <p14:sldId id="325"/>
            <p14:sldId id="344"/>
            <p14:sldId id="347"/>
          </p14:sldIdLst>
        </p14:section>
        <p14:section name="Pitch" id="{EE71865A-F90E-462B-B1E8-96E40C8DE64D}">
          <p14:sldIdLst>
            <p14:sldId id="307"/>
            <p14:sldId id="302"/>
            <p14:sldId id="311"/>
            <p14:sldId id="269"/>
          </p14:sldIdLst>
        </p14:section>
      </p14:sectionLst>
    </p:ex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3788212-5EC4-2AB8-3F83-0C421B337EAB}" name="justin chin cheong" initials="jc" userId="ecae3985dc9d7e00"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ECB"/>
    <a:srgbClr val="D3D4FF"/>
    <a:srgbClr val="D5D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EB257E-78E8-4B6A-B0B0-B1983B9D6AB0}" v="21" dt="2026-01-13T10:42:48.639"/>
  </p1510:revLst>
</p1510:revInfo>
</file>

<file path=ppt/tableStyles.xml><?xml version="1.0" encoding="utf-8"?>
<a:tblStyleLst xmlns:a="http://schemas.openxmlformats.org/drawingml/2006/main" def="{6018E88B-AB27-42D5-A343-D93A122B9140}">
  <a:tblStyle styleId="{6018E88B-AB27-42D5-A343-D93A122B91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C934EF6-CD1F-4C2B-89AD-40856408C93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1677" autoAdjust="0"/>
  </p:normalViewPr>
  <p:slideViewPr>
    <p:cSldViewPr snapToGrid="0">
      <p:cViewPr varScale="1">
        <p:scale>
          <a:sx n="68" d="100"/>
          <a:sy n="68" d="100"/>
        </p:scale>
        <p:origin x="1910" y="72"/>
      </p:cViewPr>
      <p:guideLst>
        <p:guide orient="horz" pos="1620"/>
        <p:guide pos="2880"/>
      </p:guideLst>
    </p:cSldViewPr>
  </p:slideViewPr>
  <p:notesTextViewPr>
    <p:cViewPr>
      <p:scale>
        <a:sx n="1" d="1"/>
        <a:sy n="1" d="1"/>
      </p:scale>
      <p:origin x="0" y="0"/>
    </p:cViewPr>
  </p:notesTextViewPr>
  <p:sorterViewPr>
    <p:cViewPr>
      <p:scale>
        <a:sx n="200" d="100"/>
        <a:sy n="200" d="100"/>
      </p:scale>
      <p:origin x="0" y="-614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viewProps" Target="viewProps.xml"/><Relationship Id="rId65"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nav Kothari" userId="2ad1c0a53281c2ab" providerId="LiveId" clId="{D6A6F71D-D2D6-4C8C-B265-23E5D4AFE2B6}"/>
    <pc:docChg chg="undo custSel addSld delSld modSld sldOrd modSection">
      <pc:chgData name="Abhinav Kothari" userId="2ad1c0a53281c2ab" providerId="LiveId" clId="{D6A6F71D-D2D6-4C8C-B265-23E5D4AFE2B6}" dt="2026-01-13T10:43:53.834" v="73" actId="313"/>
      <pc:docMkLst>
        <pc:docMk/>
      </pc:docMkLst>
      <pc:sldChg chg="del">
        <pc:chgData name="Abhinav Kothari" userId="2ad1c0a53281c2ab" providerId="LiveId" clId="{D6A6F71D-D2D6-4C8C-B265-23E5D4AFE2B6}" dt="2026-01-13T10:34:37.885" v="5" actId="47"/>
        <pc:sldMkLst>
          <pc:docMk/>
          <pc:sldMk cId="2045045057" sldId="299"/>
        </pc:sldMkLst>
      </pc:sldChg>
      <pc:sldChg chg="modSp mod">
        <pc:chgData name="Abhinav Kothari" userId="2ad1c0a53281c2ab" providerId="LiveId" clId="{D6A6F71D-D2D6-4C8C-B265-23E5D4AFE2B6}" dt="2026-01-13T10:43:53.834" v="73" actId="313"/>
        <pc:sldMkLst>
          <pc:docMk/>
          <pc:sldMk cId="2936633927" sldId="315"/>
        </pc:sldMkLst>
        <pc:spChg chg="mod">
          <ac:chgData name="Abhinav Kothari" userId="2ad1c0a53281c2ab" providerId="LiveId" clId="{D6A6F71D-D2D6-4C8C-B265-23E5D4AFE2B6}" dt="2026-01-13T10:43:53.834" v="73" actId="313"/>
          <ac:spMkLst>
            <pc:docMk/>
            <pc:sldMk cId="2936633927" sldId="315"/>
            <ac:spMk id="6" creationId="{DA82F485-075E-5DF6-5286-D55F89B6B914}"/>
          </ac:spMkLst>
        </pc:spChg>
      </pc:sldChg>
      <pc:sldChg chg="del">
        <pc:chgData name="Abhinav Kothari" userId="2ad1c0a53281c2ab" providerId="LiveId" clId="{D6A6F71D-D2D6-4C8C-B265-23E5D4AFE2B6}" dt="2026-01-13T10:33:59.350" v="1" actId="47"/>
        <pc:sldMkLst>
          <pc:docMk/>
          <pc:sldMk cId="3358333705" sldId="319"/>
        </pc:sldMkLst>
      </pc:sldChg>
      <pc:sldChg chg="del">
        <pc:chgData name="Abhinav Kothari" userId="2ad1c0a53281c2ab" providerId="LiveId" clId="{D6A6F71D-D2D6-4C8C-B265-23E5D4AFE2B6}" dt="2026-01-13T10:34:01.358" v="2" actId="47"/>
        <pc:sldMkLst>
          <pc:docMk/>
          <pc:sldMk cId="3906941642" sldId="332"/>
        </pc:sldMkLst>
      </pc:sldChg>
      <pc:sldChg chg="del">
        <pc:chgData name="Abhinav Kothari" userId="2ad1c0a53281c2ab" providerId="LiveId" clId="{D6A6F71D-D2D6-4C8C-B265-23E5D4AFE2B6}" dt="2026-01-13T10:34:02.684" v="3" actId="47"/>
        <pc:sldMkLst>
          <pc:docMk/>
          <pc:sldMk cId="1035938417" sldId="334"/>
        </pc:sldMkLst>
      </pc:sldChg>
      <pc:sldChg chg="addSp delSp modSp add mod">
        <pc:chgData name="Abhinav Kothari" userId="2ad1c0a53281c2ab" providerId="LiveId" clId="{D6A6F71D-D2D6-4C8C-B265-23E5D4AFE2B6}" dt="2026-01-13T10:38:41.038" v="50" actId="478"/>
        <pc:sldMkLst>
          <pc:docMk/>
          <pc:sldMk cId="3106385056" sldId="343"/>
        </pc:sldMkLst>
        <pc:spChg chg="add del mod">
          <ac:chgData name="Abhinav Kothari" userId="2ad1c0a53281c2ab" providerId="LiveId" clId="{D6A6F71D-D2D6-4C8C-B265-23E5D4AFE2B6}" dt="2026-01-13T10:38:41.038" v="50" actId="478"/>
          <ac:spMkLst>
            <pc:docMk/>
            <pc:sldMk cId="3106385056" sldId="343"/>
            <ac:spMk id="3" creationId="{208B288A-EBBC-FC99-4069-140B691E63E1}"/>
          </ac:spMkLst>
        </pc:spChg>
        <pc:grpChg chg="del">
          <ac:chgData name="Abhinav Kothari" userId="2ad1c0a53281c2ab" providerId="LiveId" clId="{D6A6F71D-D2D6-4C8C-B265-23E5D4AFE2B6}" dt="2026-01-13T10:38:36.973" v="47" actId="478"/>
          <ac:grpSpMkLst>
            <pc:docMk/>
            <pc:sldMk cId="3106385056" sldId="343"/>
            <ac:grpSpMk id="26" creationId="{C4137F77-1A16-CDDF-2BEE-DA5A520A5142}"/>
          </ac:grpSpMkLst>
        </pc:grpChg>
        <pc:grpChg chg="del">
          <ac:chgData name="Abhinav Kothari" userId="2ad1c0a53281c2ab" providerId="LiveId" clId="{D6A6F71D-D2D6-4C8C-B265-23E5D4AFE2B6}" dt="2026-01-13T10:38:38.534" v="49" actId="478"/>
          <ac:grpSpMkLst>
            <pc:docMk/>
            <pc:sldMk cId="3106385056" sldId="343"/>
            <ac:grpSpMk id="31" creationId="{2CB7D35C-5F56-2691-F6BC-F10ABFAF96A4}"/>
          </ac:grpSpMkLst>
        </pc:grpChg>
        <pc:picChg chg="del">
          <ac:chgData name="Abhinav Kothari" userId="2ad1c0a53281c2ab" providerId="LiveId" clId="{D6A6F71D-D2D6-4C8C-B265-23E5D4AFE2B6}" dt="2026-01-13T10:38:37.503" v="48" actId="478"/>
          <ac:picMkLst>
            <pc:docMk/>
            <pc:sldMk cId="3106385056" sldId="343"/>
            <ac:picMk id="13" creationId="{D6154795-48D5-ACF8-D0DE-76D63F8590AC}"/>
          </ac:picMkLst>
        </pc:picChg>
      </pc:sldChg>
      <pc:sldChg chg="addSp delSp modSp add mod">
        <pc:chgData name="Abhinav Kothari" userId="2ad1c0a53281c2ab" providerId="LiveId" clId="{D6A6F71D-D2D6-4C8C-B265-23E5D4AFE2B6}" dt="2026-01-13T10:38:34.809" v="46" actId="478"/>
        <pc:sldMkLst>
          <pc:docMk/>
          <pc:sldMk cId="2983916249" sldId="344"/>
        </pc:sldMkLst>
        <pc:spChg chg="add del mod">
          <ac:chgData name="Abhinav Kothari" userId="2ad1c0a53281c2ab" providerId="LiveId" clId="{D6A6F71D-D2D6-4C8C-B265-23E5D4AFE2B6}" dt="2026-01-13T10:38:34.809" v="46" actId="478"/>
          <ac:spMkLst>
            <pc:docMk/>
            <pc:sldMk cId="2983916249" sldId="344"/>
            <ac:spMk id="3" creationId="{CAE3A38B-AB62-9B2D-A308-A9137E8CA4DD}"/>
          </ac:spMkLst>
        </pc:spChg>
        <pc:grpChg chg="del">
          <ac:chgData name="Abhinav Kothari" userId="2ad1c0a53281c2ab" providerId="LiveId" clId="{D6A6F71D-D2D6-4C8C-B265-23E5D4AFE2B6}" dt="2026-01-13T10:38:30.469" v="44" actId="478"/>
          <ac:grpSpMkLst>
            <pc:docMk/>
            <pc:sldMk cId="2983916249" sldId="344"/>
            <ac:grpSpMk id="31" creationId="{D10ECEA7-36A8-0072-95BB-5DC62B347117}"/>
          </ac:grpSpMkLst>
        </pc:grpChg>
        <pc:picChg chg="del">
          <ac:chgData name="Abhinav Kothari" userId="2ad1c0a53281c2ab" providerId="LiveId" clId="{D6A6F71D-D2D6-4C8C-B265-23E5D4AFE2B6}" dt="2026-01-13T10:38:31.911" v="45" actId="478"/>
          <ac:picMkLst>
            <pc:docMk/>
            <pc:sldMk cId="2983916249" sldId="344"/>
            <ac:picMk id="13" creationId="{EAF93B58-9C0B-D8D5-420E-957983854595}"/>
          </ac:picMkLst>
        </pc:picChg>
      </pc:sldChg>
      <pc:sldChg chg="addSp delSp modSp add mod addAnim delAnim modAnim">
        <pc:chgData name="Abhinav Kothari" userId="2ad1c0a53281c2ab" providerId="LiveId" clId="{D6A6F71D-D2D6-4C8C-B265-23E5D4AFE2B6}" dt="2026-01-13T10:42:51.291" v="72"/>
        <pc:sldMkLst>
          <pc:docMk/>
          <pc:sldMk cId="1689649963" sldId="345"/>
        </pc:sldMkLst>
        <pc:spChg chg="add del mod">
          <ac:chgData name="Abhinav Kothari" userId="2ad1c0a53281c2ab" providerId="LiveId" clId="{D6A6F71D-D2D6-4C8C-B265-23E5D4AFE2B6}" dt="2026-01-13T10:35:18.956" v="14"/>
          <ac:spMkLst>
            <pc:docMk/>
            <pc:sldMk cId="1689649963" sldId="345"/>
            <ac:spMk id="3" creationId="{9B397156-A326-4CC3-9F1D-679E53E5CDDF}"/>
          </ac:spMkLst>
        </pc:spChg>
        <pc:spChg chg="add mod">
          <ac:chgData name="Abhinav Kothari" userId="2ad1c0a53281c2ab" providerId="LiveId" clId="{D6A6F71D-D2D6-4C8C-B265-23E5D4AFE2B6}" dt="2026-01-13T10:36:52.393" v="37" actId="1076"/>
          <ac:spMkLst>
            <pc:docMk/>
            <pc:sldMk cId="1689649963" sldId="345"/>
            <ac:spMk id="8" creationId="{CDBAC713-A5EE-186B-5C39-2077ACADFEA8}"/>
          </ac:spMkLst>
        </pc:spChg>
        <pc:grpChg chg="del">
          <ac:chgData name="Abhinav Kothari" userId="2ad1c0a53281c2ab" providerId="LiveId" clId="{D6A6F71D-D2D6-4C8C-B265-23E5D4AFE2B6}" dt="2026-01-13T10:38:19.739" v="41" actId="478"/>
          <ac:grpSpMkLst>
            <pc:docMk/>
            <pc:sldMk cId="1689649963" sldId="345"/>
            <ac:grpSpMk id="26" creationId="{0EB1FD67-1B2D-8D46-D657-CCF7C625A6DA}"/>
          </ac:grpSpMkLst>
        </pc:grpChg>
        <pc:grpChg chg="del">
          <ac:chgData name="Abhinav Kothari" userId="2ad1c0a53281c2ab" providerId="LiveId" clId="{D6A6F71D-D2D6-4C8C-B265-23E5D4AFE2B6}" dt="2026-01-13T10:38:21.580" v="42" actId="478"/>
          <ac:grpSpMkLst>
            <pc:docMk/>
            <pc:sldMk cId="1689649963" sldId="345"/>
            <ac:grpSpMk id="31" creationId="{2568DCB3-1F8B-82E7-7D3F-2C5408BA2CBA}"/>
          </ac:grpSpMkLst>
        </pc:grpChg>
        <pc:picChg chg="add del mod modCrop">
          <ac:chgData name="Abhinav Kothari" userId="2ad1c0a53281c2ab" providerId="LiveId" clId="{D6A6F71D-D2D6-4C8C-B265-23E5D4AFE2B6}" dt="2026-01-13T10:35:16.811" v="13" actId="21"/>
          <ac:picMkLst>
            <pc:docMk/>
            <pc:sldMk cId="1689649963" sldId="345"/>
            <ac:picMk id="5" creationId="{91D3A158-2F7F-5D7D-D61C-9D81C947489A}"/>
          </ac:picMkLst>
        </pc:picChg>
        <pc:picChg chg="add mod modCrop">
          <ac:chgData name="Abhinav Kothari" userId="2ad1c0a53281c2ab" providerId="LiveId" clId="{D6A6F71D-D2D6-4C8C-B265-23E5D4AFE2B6}" dt="2026-01-13T10:35:40.321" v="19" actId="1076"/>
          <ac:picMkLst>
            <pc:docMk/>
            <pc:sldMk cId="1689649963" sldId="345"/>
            <ac:picMk id="6" creationId="{EACAC8B5-9DE7-A621-5F6F-9F97A3967FF8}"/>
          </ac:picMkLst>
        </pc:picChg>
        <pc:picChg chg="add mod">
          <ac:chgData name="Abhinav Kothari" userId="2ad1c0a53281c2ab" providerId="LiveId" clId="{D6A6F71D-D2D6-4C8C-B265-23E5D4AFE2B6}" dt="2026-01-13T10:36:49.209" v="36" actId="14100"/>
          <ac:picMkLst>
            <pc:docMk/>
            <pc:sldMk cId="1689649963" sldId="345"/>
            <ac:picMk id="7" creationId="{D7122989-ABE4-94F0-6335-09522ECF5664}"/>
          </ac:picMkLst>
        </pc:picChg>
        <pc:picChg chg="del">
          <ac:chgData name="Abhinav Kothari" userId="2ad1c0a53281c2ab" providerId="LiveId" clId="{D6A6F71D-D2D6-4C8C-B265-23E5D4AFE2B6}" dt="2026-01-13T10:34:45.993" v="6" actId="478"/>
          <ac:picMkLst>
            <pc:docMk/>
            <pc:sldMk cId="1689649963" sldId="345"/>
            <ac:picMk id="13" creationId="{7B260B8E-F34A-D175-3FC6-CD915B0B39EE}"/>
          </ac:picMkLst>
        </pc:picChg>
        <pc:cxnChg chg="add mod">
          <ac:chgData name="Abhinav Kothari" userId="2ad1c0a53281c2ab" providerId="LiveId" clId="{D6A6F71D-D2D6-4C8C-B265-23E5D4AFE2B6}" dt="2026-01-13T10:36:49.209" v="36" actId="14100"/>
          <ac:cxnSpMkLst>
            <pc:docMk/>
            <pc:sldMk cId="1689649963" sldId="345"/>
            <ac:cxnSpMk id="11" creationId="{C317ADF6-9F12-9AAD-1772-473A70083278}"/>
          </ac:cxnSpMkLst>
        </pc:cxnChg>
      </pc:sldChg>
      <pc:sldChg chg="add">
        <pc:chgData name="Abhinav Kothari" userId="2ad1c0a53281c2ab" providerId="LiveId" clId="{D6A6F71D-D2D6-4C8C-B265-23E5D4AFE2B6}" dt="2026-01-13T10:34:29.640" v="4"/>
        <pc:sldMkLst>
          <pc:docMk/>
          <pc:sldMk cId="1600665133" sldId="346"/>
        </pc:sldMkLst>
      </pc:sldChg>
      <pc:sldChg chg="addSp delSp modSp add mod ord modAnim">
        <pc:chgData name="Abhinav Kothari" userId="2ad1c0a53281c2ab" providerId="LiveId" clId="{D6A6F71D-D2D6-4C8C-B265-23E5D4AFE2B6}" dt="2026-01-13T10:40:32.306" v="56"/>
        <pc:sldMkLst>
          <pc:docMk/>
          <pc:sldMk cId="2212707942" sldId="347"/>
        </pc:sldMkLst>
        <pc:spChg chg="add del mod">
          <ac:chgData name="Abhinav Kothari" userId="2ad1c0a53281c2ab" providerId="LiveId" clId="{D6A6F71D-D2D6-4C8C-B265-23E5D4AFE2B6}" dt="2026-01-13T10:40:10.362" v="53" actId="478"/>
          <ac:spMkLst>
            <pc:docMk/>
            <pc:sldMk cId="2212707942" sldId="347"/>
            <ac:spMk id="3" creationId="{6A4E4A2D-C50B-91AA-0A98-4427DCF6A4D8}"/>
          </ac:spMkLst>
        </pc:spChg>
        <pc:spChg chg="add mod ord">
          <ac:chgData name="Abhinav Kothari" userId="2ad1c0a53281c2ab" providerId="LiveId" clId="{D6A6F71D-D2D6-4C8C-B265-23E5D4AFE2B6}" dt="2026-01-13T10:40:29.529" v="55" actId="167"/>
          <ac:spMkLst>
            <pc:docMk/>
            <pc:sldMk cId="2212707942" sldId="347"/>
            <ac:spMk id="4" creationId="{9BD34024-3D0B-9F6D-1005-7B81EFB604F2}"/>
          </ac:spMkLst>
        </pc:spChg>
        <pc:spChg chg="del">
          <ac:chgData name="Abhinav Kothari" userId="2ad1c0a53281c2ab" providerId="LiveId" clId="{D6A6F71D-D2D6-4C8C-B265-23E5D4AFE2B6}" dt="2026-01-13T10:39:23.802" v="51" actId="478"/>
          <ac:spMkLst>
            <pc:docMk/>
            <pc:sldMk cId="2212707942" sldId="347"/>
            <ac:spMk id="83" creationId="{18E2527D-0476-4A4F-52C6-E52F9C409CF0}"/>
          </ac:spMkLst>
        </pc:spChg>
        <pc:grpChg chg="del">
          <ac:chgData name="Abhinav Kothari" userId="2ad1c0a53281c2ab" providerId="LiveId" clId="{D6A6F71D-D2D6-4C8C-B265-23E5D4AFE2B6}" dt="2026-01-13T10:38:02.908" v="39" actId="478"/>
          <ac:grpSpMkLst>
            <pc:docMk/>
            <pc:sldMk cId="2212707942" sldId="347"/>
            <ac:grpSpMk id="26" creationId="{AF3A3F62-1B39-D458-EF15-9866154DEE3F}"/>
          </ac:grpSpMkLst>
        </pc:grpChg>
        <pc:grpChg chg="del">
          <ac:chgData name="Abhinav Kothari" userId="2ad1c0a53281c2ab" providerId="LiveId" clId="{D6A6F71D-D2D6-4C8C-B265-23E5D4AFE2B6}" dt="2026-01-13T10:38:24.360" v="43" actId="478"/>
          <ac:grpSpMkLst>
            <pc:docMk/>
            <pc:sldMk cId="2212707942" sldId="347"/>
            <ac:grpSpMk id="31" creationId="{80F0DF2E-A69C-4658-9DEA-6E18E292EDE1}"/>
          </ac:grpSpMkLst>
        </pc:grpChg>
        <pc:picChg chg="del">
          <ac:chgData name="Abhinav Kothari" userId="2ad1c0a53281c2ab" providerId="LiveId" clId="{D6A6F71D-D2D6-4C8C-B265-23E5D4AFE2B6}" dt="2026-01-13T10:38:03.631" v="40" actId="478"/>
          <ac:picMkLst>
            <pc:docMk/>
            <pc:sldMk cId="2212707942" sldId="347"/>
            <ac:picMk id="13" creationId="{EFAABCF8-A8B6-6EB4-A906-58834395CC8A}"/>
          </ac:picMkLst>
        </pc:picChg>
      </pc:sldChg>
    </pc:docChg>
  </pc:docChgLst>
</pc:chgInfo>
</file>

<file path=ppt/media/hdphoto1.wdp>
</file>

<file path=ppt/media/image1.png>
</file>

<file path=ppt/media/image10.png>
</file>

<file path=ppt/media/image11.svg>
</file>

<file path=ppt/media/image12.png>
</file>

<file path=ppt/media/image13.jpg>
</file>

<file path=ppt/media/image14.jpg>
</file>

<file path=ppt/media/image15.jpg>
</file>

<file path=ppt/media/image16.png>
</file>

<file path=ppt/media/image17.svg>
</file>

<file path=ppt/media/image18.png>
</file>

<file path=ppt/media/image19.png>
</file>

<file path=ppt/media/image2.png>
</file>

<file path=ppt/media/image20.png>
</file>

<file path=ppt/media/image21.svg>
</file>

<file path=ppt/media/image22.png>
</file>

<file path=ppt/media/image23.png>
</file>

<file path=ppt/media/image24.jpg>
</file>

<file path=ppt/media/image25.jpg>
</file>

<file path=ppt/media/image26.jpg>
</file>

<file path=ppt/media/image27.png>
</file>

<file path=ppt/media/image28.PNG>
</file>

<file path=ppt/media/image29.jp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png>
</file>

<file path=ppt/media/image39.svg>
</file>

<file path=ppt/media/image4.svg>
</file>

<file path=ppt/media/image40.png>
</file>

<file path=ppt/media/image41.svg>
</file>

<file path=ppt/media/image42.png>
</file>

<file path=ppt/media/image43.svg>
</file>

<file path=ppt/media/image44.png>
</file>

<file path=ppt/media/image45.svg>
</file>

<file path=ppt/media/image46.png>
</file>

<file path=ppt/media/image47.png>
</file>

<file path=ppt/media/image48.png>
</file>

<file path=ppt/media/image49.png>
</file>

<file path=ppt/media/image5.png>
</file>

<file path=ppt/media/image50.png>
</file>

<file path=ppt/media/image51.svg>
</file>

<file path=ppt/media/image52.png>
</file>

<file path=ppt/media/image53.png>
</file>

<file path=ppt/media/image54.png>
</file>

<file path=ppt/media/image55.svg>
</file>

<file path=ppt/media/image56.jpg>
</file>

<file path=ppt/media/image57.jpg>
</file>

<file path=ppt/media/image58.png>
</file>

<file path=ppt/media/image59.png>
</file>

<file path=ppt/media/image6.svg>
</file>

<file path=ppt/media/image60.svg>
</file>

<file path=ppt/media/image61.jpg>
</file>

<file path=ppt/media/image62.png>
</file>

<file path=ppt/media/image63.png>
</file>

<file path=ppt/media/image64.jpeg>
</file>

<file path=ppt/media/image65.jpg>
</file>

<file path=ppt/media/image66.png>
</file>

<file path=ppt/media/image67.png>
</file>

<file path=ppt/media/image68.png>
</file>

<file path=ppt/media/image69.svg>
</file>

<file path=ppt/media/image7.png>
</file>

<file path=ppt/media/image70.png>
</file>

<file path=ppt/media/image71.svg>
</file>

<file path=ppt/media/image8.sv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en-US" dirty="0"/>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4fdd1721c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21" name="Google Shape;221;g24fdd1721c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a:extLst>
            <a:ext uri="{FF2B5EF4-FFF2-40B4-BE49-F238E27FC236}">
              <a16:creationId xmlns:a16="http://schemas.microsoft.com/office/drawing/2014/main" id="{08FD3561-90C9-5031-845D-27F1D1389EB3}"/>
            </a:ext>
          </a:extLst>
        </p:cNvPr>
        <p:cNvGrpSpPr/>
        <p:nvPr/>
      </p:nvGrpSpPr>
      <p:grpSpPr>
        <a:xfrm>
          <a:off x="0" y="0"/>
          <a:ext cx="0" cy="0"/>
          <a:chOff x="0" y="0"/>
          <a:chExt cx="0" cy="0"/>
        </a:xfrm>
      </p:grpSpPr>
      <p:sp>
        <p:nvSpPr>
          <p:cNvPr id="345" name="Google Shape;345;g184d99d1a72_0_2:notes">
            <a:extLst>
              <a:ext uri="{FF2B5EF4-FFF2-40B4-BE49-F238E27FC236}">
                <a16:creationId xmlns:a16="http://schemas.microsoft.com/office/drawing/2014/main" id="{E11B7EA6-8BF3-CFF0-D3EA-125F14EF2F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346" name="Google Shape;346;g184d99d1a72_0_2:notes">
            <a:extLst>
              <a:ext uri="{FF2B5EF4-FFF2-40B4-BE49-F238E27FC236}">
                <a16:creationId xmlns:a16="http://schemas.microsoft.com/office/drawing/2014/main" id="{2414479A-9BBB-30E3-8614-2E0986EEB52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JCCC</a:t>
            </a:r>
          </a:p>
          <a:p>
            <a:pPr marL="0" lvl="0" indent="0" algn="l" rtl="0">
              <a:spcBef>
                <a:spcPts val="0"/>
              </a:spcBef>
              <a:spcAft>
                <a:spcPts val="0"/>
              </a:spcAft>
              <a:buNone/>
            </a:pPr>
            <a:r>
              <a:rPr lang="en-US" dirty="0"/>
              <a:t>Explain flow </a:t>
            </a:r>
            <a:endParaRPr dirty="0"/>
          </a:p>
        </p:txBody>
      </p:sp>
    </p:spTree>
    <p:extLst>
      <p:ext uri="{BB962C8B-B14F-4D97-AF65-F5344CB8AC3E}">
        <p14:creationId xmlns:p14="http://schemas.microsoft.com/office/powerpoint/2010/main" val="3206968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AKK</a:t>
            </a:r>
          </a:p>
          <a:p>
            <a:pPr marL="0" lvl="0" indent="0" algn="l" rtl="0">
              <a:spcBef>
                <a:spcPts val="0"/>
              </a:spcBef>
              <a:spcAft>
                <a:spcPts val="0"/>
              </a:spcAft>
              <a:buNone/>
            </a:pPr>
            <a:r>
              <a:rPr lang="en-US" dirty="0"/>
              <a:t>Moving on the actual development of the system</a:t>
            </a:r>
          </a:p>
          <a:p>
            <a:pPr marL="0" lvl="0" indent="0" algn="l" rtl="0">
              <a:spcBef>
                <a:spcPts val="0"/>
              </a:spcBef>
              <a:spcAft>
                <a:spcPts val="0"/>
              </a:spcAft>
              <a:buNone/>
            </a:pPr>
            <a:r>
              <a:rPr lang="en-US" dirty="0"/>
              <a:t>We started with sensor interfacing. </a:t>
            </a:r>
          </a:p>
          <a:p>
            <a:endParaRPr lang="en-US" dirty="0"/>
          </a:p>
        </p:txBody>
      </p:sp>
    </p:spTree>
    <p:extLst>
      <p:ext uri="{BB962C8B-B14F-4D97-AF65-F5344CB8AC3E}">
        <p14:creationId xmlns:p14="http://schemas.microsoft.com/office/powerpoint/2010/main" val="138653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a:extLst>
            <a:ext uri="{FF2B5EF4-FFF2-40B4-BE49-F238E27FC236}">
              <a16:creationId xmlns:a16="http://schemas.microsoft.com/office/drawing/2014/main" id="{F4E2F8E6-BB69-C44B-7128-A927E9AA0263}"/>
            </a:ext>
          </a:extLst>
        </p:cNvPr>
        <p:cNvGrpSpPr/>
        <p:nvPr/>
      </p:nvGrpSpPr>
      <p:grpSpPr>
        <a:xfrm>
          <a:off x="0" y="0"/>
          <a:ext cx="0" cy="0"/>
          <a:chOff x="0" y="0"/>
          <a:chExt cx="0" cy="0"/>
        </a:xfrm>
      </p:grpSpPr>
      <p:sp>
        <p:nvSpPr>
          <p:cNvPr id="287" name="Google Shape;287;g184d99d1a72_0_15:notes">
            <a:extLst>
              <a:ext uri="{FF2B5EF4-FFF2-40B4-BE49-F238E27FC236}">
                <a16:creationId xmlns:a16="http://schemas.microsoft.com/office/drawing/2014/main" id="{099A6F7B-38EA-EED4-B027-77DC746216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88" name="Google Shape;288;g184d99d1a72_0_15:notes">
            <a:extLst>
              <a:ext uri="{FF2B5EF4-FFF2-40B4-BE49-F238E27FC236}">
                <a16:creationId xmlns:a16="http://schemas.microsoft.com/office/drawing/2014/main" id="{5001E8C4-76B1-C4FD-705A-973DD4ADABB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AKK</a:t>
            </a:r>
          </a:p>
          <a:p>
            <a:pPr marL="0" lvl="0" indent="0" algn="l" rtl="0">
              <a:spcBef>
                <a:spcPts val="0"/>
              </a:spcBef>
              <a:spcAft>
                <a:spcPts val="0"/>
              </a:spcAft>
              <a:buNone/>
            </a:pPr>
            <a:r>
              <a:rPr lang="en-US" dirty="0"/>
              <a:t>Given that the LDR and tilt sensors were both digital sensors, the actual connections were rather straight forward</a:t>
            </a:r>
          </a:p>
          <a:p>
            <a:pPr marL="0" lvl="0" indent="0" algn="l" rtl="0">
              <a:spcBef>
                <a:spcPts val="0"/>
              </a:spcBef>
              <a:spcAft>
                <a:spcPts val="0"/>
              </a:spcAft>
              <a:buNone/>
            </a:pPr>
            <a:r>
              <a:rPr lang="en-US" dirty="0"/>
              <a:t>The only complications were with the HX711 which needed  a platform </a:t>
            </a:r>
            <a:endParaRPr dirty="0"/>
          </a:p>
        </p:txBody>
      </p:sp>
    </p:spTree>
    <p:extLst>
      <p:ext uri="{BB962C8B-B14F-4D97-AF65-F5344CB8AC3E}">
        <p14:creationId xmlns:p14="http://schemas.microsoft.com/office/powerpoint/2010/main" val="16728540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a:extLst>
            <a:ext uri="{FF2B5EF4-FFF2-40B4-BE49-F238E27FC236}">
              <a16:creationId xmlns:a16="http://schemas.microsoft.com/office/drawing/2014/main" id="{9931E25C-BD28-4E70-D478-E8AE59232B0C}"/>
            </a:ext>
          </a:extLst>
        </p:cNvPr>
        <p:cNvGrpSpPr/>
        <p:nvPr/>
      </p:nvGrpSpPr>
      <p:grpSpPr>
        <a:xfrm>
          <a:off x="0" y="0"/>
          <a:ext cx="0" cy="0"/>
          <a:chOff x="0" y="0"/>
          <a:chExt cx="0" cy="0"/>
        </a:xfrm>
      </p:grpSpPr>
      <p:sp>
        <p:nvSpPr>
          <p:cNvPr id="287" name="Google Shape;287;g184d99d1a72_0_15:notes">
            <a:extLst>
              <a:ext uri="{FF2B5EF4-FFF2-40B4-BE49-F238E27FC236}">
                <a16:creationId xmlns:a16="http://schemas.microsoft.com/office/drawing/2014/main" id="{D22DE0B2-1BA4-7C01-1A77-F7F1F10DD5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88" name="Google Shape;288;g184d99d1a72_0_15:notes">
            <a:extLst>
              <a:ext uri="{FF2B5EF4-FFF2-40B4-BE49-F238E27FC236}">
                <a16:creationId xmlns:a16="http://schemas.microsoft.com/office/drawing/2014/main" id="{8796EAAA-C7C0-EEA4-B8D2-30A42258D9C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AKK</a:t>
            </a:r>
          </a:p>
          <a:p>
            <a:pPr marL="171450" lvl="0" indent="-171450" algn="l" rtl="0">
              <a:spcBef>
                <a:spcPts val="0"/>
              </a:spcBef>
              <a:spcAft>
                <a:spcPts val="0"/>
              </a:spcAft>
            </a:pPr>
            <a:r>
              <a:rPr lang="en-US" dirty="0"/>
              <a:t>To ensure the load cell bends as easily as possible, it must be installed into a platform</a:t>
            </a:r>
          </a:p>
          <a:p>
            <a:pPr marL="171450" lvl="0" indent="-171450" algn="l" rtl="0">
              <a:spcBef>
                <a:spcPts val="0"/>
              </a:spcBef>
              <a:spcAft>
                <a:spcPts val="0"/>
              </a:spcAft>
            </a:pPr>
            <a:r>
              <a:rPr lang="en-US" dirty="0"/>
              <a:t>We see that there is a distance between the plates and the cell itself to ensure sufficient deformation</a:t>
            </a:r>
          </a:p>
          <a:p>
            <a:pPr marL="171450" lvl="0" indent="-171450" algn="l" rtl="0">
              <a:spcBef>
                <a:spcPts val="0"/>
              </a:spcBef>
              <a:spcAft>
                <a:spcPts val="0"/>
              </a:spcAft>
            </a:pPr>
            <a:r>
              <a:rPr lang="en-US" dirty="0"/>
              <a:t>However, the load cell also another important design process - calibration</a:t>
            </a:r>
            <a:endParaRPr dirty="0"/>
          </a:p>
        </p:txBody>
      </p:sp>
    </p:spTree>
    <p:extLst>
      <p:ext uri="{BB962C8B-B14F-4D97-AF65-F5344CB8AC3E}">
        <p14:creationId xmlns:p14="http://schemas.microsoft.com/office/powerpoint/2010/main" val="28849043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298450"/>
            <a:r>
              <a:rPr lang="en-US" dirty="0"/>
              <a:t>JCC</a:t>
            </a:r>
          </a:p>
          <a:p>
            <a:pPr marL="457200" indent="-298450"/>
            <a:r>
              <a:rPr lang="en-US" dirty="0"/>
              <a:t>The next stage in development was the communication</a:t>
            </a:r>
          </a:p>
        </p:txBody>
      </p:sp>
    </p:spTree>
    <p:extLst>
      <p:ext uri="{BB962C8B-B14F-4D97-AF65-F5344CB8AC3E}">
        <p14:creationId xmlns:p14="http://schemas.microsoft.com/office/powerpoint/2010/main" val="2200052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a:extLst>
            <a:ext uri="{FF2B5EF4-FFF2-40B4-BE49-F238E27FC236}">
              <a16:creationId xmlns:a16="http://schemas.microsoft.com/office/drawing/2014/main" id="{5BEF01EC-B1C7-1B7B-6863-11AF616FA66A}"/>
            </a:ext>
          </a:extLst>
        </p:cNvPr>
        <p:cNvGrpSpPr/>
        <p:nvPr/>
      </p:nvGrpSpPr>
      <p:grpSpPr>
        <a:xfrm>
          <a:off x="0" y="0"/>
          <a:ext cx="0" cy="0"/>
          <a:chOff x="0" y="0"/>
          <a:chExt cx="0" cy="0"/>
        </a:xfrm>
      </p:grpSpPr>
      <p:sp>
        <p:nvSpPr>
          <p:cNvPr id="439" name="Google Shape;439;g190cccfa97d_0_0:notes">
            <a:extLst>
              <a:ext uri="{FF2B5EF4-FFF2-40B4-BE49-F238E27FC236}">
                <a16:creationId xmlns:a16="http://schemas.microsoft.com/office/drawing/2014/main" id="{2DE76273-E419-7D7E-C98D-10D945DECC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440" name="Google Shape;440;g190cccfa97d_0_0:notes">
            <a:extLst>
              <a:ext uri="{FF2B5EF4-FFF2-40B4-BE49-F238E27FC236}">
                <a16:creationId xmlns:a16="http://schemas.microsoft.com/office/drawing/2014/main" id="{DA3BBA77-02E7-7516-6B21-BEA67A5CFD5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JCC</a:t>
            </a:r>
          </a:p>
          <a:p>
            <a:pPr marL="171450" lvl="0" indent="-171450" algn="l" rtl="0">
              <a:spcBef>
                <a:spcPts val="0"/>
              </a:spcBef>
              <a:spcAft>
                <a:spcPts val="0"/>
              </a:spcAft>
            </a:pPr>
            <a:r>
              <a:rPr lang="en-US" dirty="0"/>
              <a:t>We know that out system has a LoRa antenna but how exactly does it connect to the application layer</a:t>
            </a:r>
            <a:endParaRPr dirty="0"/>
          </a:p>
        </p:txBody>
      </p:sp>
    </p:spTree>
    <p:extLst>
      <p:ext uri="{BB962C8B-B14F-4D97-AF65-F5344CB8AC3E}">
        <p14:creationId xmlns:p14="http://schemas.microsoft.com/office/powerpoint/2010/main" val="13052947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a:extLst>
            <a:ext uri="{FF2B5EF4-FFF2-40B4-BE49-F238E27FC236}">
              <a16:creationId xmlns:a16="http://schemas.microsoft.com/office/drawing/2014/main" id="{341A00FF-87C9-9B16-5ABF-5F7FC330EBA9}"/>
            </a:ext>
          </a:extLst>
        </p:cNvPr>
        <p:cNvGrpSpPr/>
        <p:nvPr/>
      </p:nvGrpSpPr>
      <p:grpSpPr>
        <a:xfrm>
          <a:off x="0" y="0"/>
          <a:ext cx="0" cy="0"/>
          <a:chOff x="0" y="0"/>
          <a:chExt cx="0" cy="0"/>
        </a:xfrm>
      </p:grpSpPr>
      <p:sp>
        <p:nvSpPr>
          <p:cNvPr id="439" name="Google Shape;439;g190cccfa97d_0_0:notes">
            <a:extLst>
              <a:ext uri="{FF2B5EF4-FFF2-40B4-BE49-F238E27FC236}">
                <a16:creationId xmlns:a16="http://schemas.microsoft.com/office/drawing/2014/main" id="{F0828B34-9857-BA44-1CC3-03718E1B11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440" name="Google Shape;440;g190cccfa97d_0_0:notes">
            <a:extLst>
              <a:ext uri="{FF2B5EF4-FFF2-40B4-BE49-F238E27FC236}">
                <a16:creationId xmlns:a16="http://schemas.microsoft.com/office/drawing/2014/main" id="{BACDAD65-DB75-5302-AA69-4E01D6E8F0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dirty="0"/>
              <a:t>JCC</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dirty="0"/>
              <a:t>Well, we decided to use The Things Network via the </a:t>
            </a:r>
            <a:r>
              <a:rPr lang="en-US" dirty="0" err="1"/>
              <a:t>RadioLib</a:t>
            </a:r>
            <a:r>
              <a:rPr lang="en-US" dirty="0"/>
              <a:t> library for Arduino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dirty="0"/>
              <a:t>We essentially connect to the TTN via </a:t>
            </a:r>
            <a:r>
              <a:rPr lang="en-US" dirty="0" err="1"/>
              <a:t>LoRaWAN</a:t>
            </a:r>
            <a:r>
              <a:rPr lang="en-US" dirty="0"/>
              <a:t> and then on the backend, the payload is decoded and sent to the user</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0528385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a:extLst>
            <a:ext uri="{FF2B5EF4-FFF2-40B4-BE49-F238E27FC236}">
              <a16:creationId xmlns:a16="http://schemas.microsoft.com/office/drawing/2014/main" id="{83132A07-E779-8E8E-90E2-0C4BFFBE2ABB}"/>
            </a:ext>
          </a:extLst>
        </p:cNvPr>
        <p:cNvGrpSpPr/>
        <p:nvPr/>
      </p:nvGrpSpPr>
      <p:grpSpPr>
        <a:xfrm>
          <a:off x="0" y="0"/>
          <a:ext cx="0" cy="0"/>
          <a:chOff x="0" y="0"/>
          <a:chExt cx="0" cy="0"/>
        </a:xfrm>
      </p:grpSpPr>
      <p:sp>
        <p:nvSpPr>
          <p:cNvPr id="439" name="Google Shape;439;g190cccfa97d_0_0:notes">
            <a:extLst>
              <a:ext uri="{FF2B5EF4-FFF2-40B4-BE49-F238E27FC236}">
                <a16:creationId xmlns:a16="http://schemas.microsoft.com/office/drawing/2014/main" id="{43B82CFE-EC5A-150E-1B82-43845EDD2E9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440" name="Google Shape;440;g190cccfa97d_0_0:notes">
            <a:extLst>
              <a:ext uri="{FF2B5EF4-FFF2-40B4-BE49-F238E27FC236}">
                <a16:creationId xmlns:a16="http://schemas.microsoft.com/office/drawing/2014/main" id="{AAE8CBA2-00C0-A084-6168-3CBA58DC2F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JCC</a:t>
            </a:r>
          </a:p>
          <a:p>
            <a:pPr marL="171450" lvl="0" indent="-171450" algn="l" rtl="0">
              <a:spcBef>
                <a:spcPts val="0"/>
              </a:spcBef>
              <a:spcAft>
                <a:spcPts val="0"/>
              </a:spcAft>
            </a:pPr>
            <a:r>
              <a:rPr lang="en-US" dirty="0"/>
              <a:t>However, we encountered a major problem when using TTN </a:t>
            </a:r>
          </a:p>
          <a:p>
            <a:pPr marL="171450" lvl="0" indent="-171450" algn="l" rtl="0">
              <a:spcBef>
                <a:spcPts val="0"/>
              </a:spcBef>
              <a:spcAft>
                <a:spcPts val="0"/>
              </a:spcAft>
            </a:pPr>
            <a:r>
              <a:rPr lang="en-US" dirty="0"/>
              <a:t>Whenever the device power cycles or wakes from sleep, it took increasingly longer to join TTN (up to 30 mins)</a:t>
            </a:r>
          </a:p>
          <a:p>
            <a:pPr marL="171450" lvl="0" indent="-171450" algn="l" rtl="0">
              <a:spcBef>
                <a:spcPts val="0"/>
              </a:spcBef>
              <a:spcAft>
                <a:spcPts val="0"/>
              </a:spcAft>
            </a:pPr>
            <a:r>
              <a:rPr lang="en-US" dirty="0"/>
              <a:t>This was because TTN requires the device to verify something called a </a:t>
            </a:r>
            <a:r>
              <a:rPr lang="en-US" dirty="0" err="1"/>
              <a:t>devnonce</a:t>
            </a:r>
            <a:r>
              <a:rPr lang="en-US" dirty="0"/>
              <a:t> when joining, but this value changes every session and the device doesn’t store it  so it had to start over. </a:t>
            </a:r>
          </a:p>
          <a:p>
            <a:pPr marL="171450" lvl="0" indent="-171450" algn="l" rtl="0">
              <a:spcBef>
                <a:spcPts val="0"/>
              </a:spcBef>
              <a:spcAft>
                <a:spcPts val="0"/>
              </a:spcAft>
            </a:pPr>
            <a:r>
              <a:rPr lang="en-US" dirty="0" err="1"/>
              <a:t>Basicallu</a:t>
            </a:r>
            <a:r>
              <a:rPr lang="en-US" dirty="0"/>
              <a:t> all the join request were rejected</a:t>
            </a:r>
          </a:p>
          <a:p>
            <a:pPr marL="171450" lvl="0" indent="-171450" algn="l" rtl="0">
              <a:spcBef>
                <a:spcPts val="0"/>
              </a:spcBef>
              <a:spcAft>
                <a:spcPts val="0"/>
              </a:spcAft>
            </a:pPr>
            <a:endParaRPr lang="en-US" dirty="0"/>
          </a:p>
          <a:p>
            <a:pPr marL="171450" lvl="0" indent="-171450" algn="l" rtl="0">
              <a:spcBef>
                <a:spcPts val="0"/>
              </a:spcBef>
              <a:spcAft>
                <a:spcPts val="0"/>
              </a:spcAft>
            </a:pPr>
            <a:endParaRPr dirty="0"/>
          </a:p>
        </p:txBody>
      </p:sp>
    </p:spTree>
    <p:extLst>
      <p:ext uri="{BB962C8B-B14F-4D97-AF65-F5344CB8AC3E}">
        <p14:creationId xmlns:p14="http://schemas.microsoft.com/office/powerpoint/2010/main" val="25638719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a:extLst>
            <a:ext uri="{FF2B5EF4-FFF2-40B4-BE49-F238E27FC236}">
              <a16:creationId xmlns:a16="http://schemas.microsoft.com/office/drawing/2014/main" id="{AC04AEDA-0C27-6163-2B55-234623824944}"/>
            </a:ext>
          </a:extLst>
        </p:cNvPr>
        <p:cNvGrpSpPr/>
        <p:nvPr/>
      </p:nvGrpSpPr>
      <p:grpSpPr>
        <a:xfrm>
          <a:off x="0" y="0"/>
          <a:ext cx="0" cy="0"/>
          <a:chOff x="0" y="0"/>
          <a:chExt cx="0" cy="0"/>
        </a:xfrm>
      </p:grpSpPr>
      <p:sp>
        <p:nvSpPr>
          <p:cNvPr id="439" name="Google Shape;439;g190cccfa97d_0_0:notes">
            <a:extLst>
              <a:ext uri="{FF2B5EF4-FFF2-40B4-BE49-F238E27FC236}">
                <a16:creationId xmlns:a16="http://schemas.microsoft.com/office/drawing/2014/main" id="{93231B3D-FE5D-92DC-97D6-C67BC67EE3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440" name="Google Shape;440;g190cccfa97d_0_0:notes">
            <a:extLst>
              <a:ext uri="{FF2B5EF4-FFF2-40B4-BE49-F238E27FC236}">
                <a16:creationId xmlns:a16="http://schemas.microsoft.com/office/drawing/2014/main" id="{86F5C708-43A8-EE0E-EA28-059823B03B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err="1"/>
              <a:t>jCC</a:t>
            </a:r>
            <a:endParaRPr lang="en-US" dirty="0"/>
          </a:p>
          <a:p>
            <a:pPr marL="171450" lvl="0" indent="-171450" algn="l" rtl="0">
              <a:spcBef>
                <a:spcPts val="0"/>
              </a:spcBef>
              <a:spcAft>
                <a:spcPts val="0"/>
              </a:spcAft>
            </a:pPr>
            <a:r>
              <a:rPr lang="en-US" dirty="0"/>
              <a:t>To solve this we implemented a persistent system, so the device stores the dev nonces in the NVM of the ESP32</a:t>
            </a:r>
          </a:p>
          <a:p>
            <a:pPr marL="171450" lvl="0" indent="-171450" algn="l" rtl="0">
              <a:spcBef>
                <a:spcPts val="0"/>
              </a:spcBef>
              <a:spcAft>
                <a:spcPts val="0"/>
              </a:spcAft>
            </a:pPr>
            <a:r>
              <a:rPr lang="en-US" dirty="0"/>
              <a:t>So whenever it attempts to rejoin it uses the previous </a:t>
            </a:r>
            <a:r>
              <a:rPr lang="en-US" dirty="0" err="1"/>
              <a:t>DevNonce</a:t>
            </a:r>
            <a:r>
              <a:rPr lang="en-US" dirty="0"/>
              <a:t> and can join much faster or even instantly</a:t>
            </a:r>
          </a:p>
          <a:p>
            <a:pPr marL="171450" lvl="0" indent="-171450" algn="l" rtl="0">
              <a:spcBef>
                <a:spcPts val="0"/>
              </a:spcBef>
              <a:spcAft>
                <a:spcPts val="0"/>
              </a:spcAft>
            </a:pPr>
            <a:endParaRPr dirty="0"/>
          </a:p>
        </p:txBody>
      </p:sp>
    </p:spTree>
    <p:extLst>
      <p:ext uri="{BB962C8B-B14F-4D97-AF65-F5344CB8AC3E}">
        <p14:creationId xmlns:p14="http://schemas.microsoft.com/office/powerpoint/2010/main" val="20381256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AK</a:t>
            </a:r>
          </a:p>
        </p:txBody>
      </p:sp>
    </p:spTree>
    <p:extLst>
      <p:ext uri="{BB962C8B-B14F-4D97-AF65-F5344CB8AC3E}">
        <p14:creationId xmlns:p14="http://schemas.microsoft.com/office/powerpoint/2010/main" val="2800535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61" name="Google Shape;26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AK</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AK</a:t>
            </a:r>
          </a:p>
        </p:txBody>
      </p:sp>
    </p:spTree>
    <p:extLst>
      <p:ext uri="{BB962C8B-B14F-4D97-AF65-F5344CB8AC3E}">
        <p14:creationId xmlns:p14="http://schemas.microsoft.com/office/powerpoint/2010/main" val="6575591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JCC</a:t>
            </a:r>
          </a:p>
          <a:p>
            <a:r>
              <a:rPr lang="en-US" dirty="0"/>
              <a:t>Finally, now that </a:t>
            </a:r>
            <a:r>
              <a:rPr lang="en-US" dirty="0" err="1"/>
              <a:t>ive</a:t>
            </a:r>
            <a:r>
              <a:rPr lang="en-US" dirty="0"/>
              <a:t> sufficiently bored you, we can bring you back to life by seeing the systems performance</a:t>
            </a:r>
          </a:p>
        </p:txBody>
      </p:sp>
    </p:spTree>
    <p:extLst>
      <p:ext uri="{BB962C8B-B14F-4D97-AF65-F5344CB8AC3E}">
        <p14:creationId xmlns:p14="http://schemas.microsoft.com/office/powerpoint/2010/main" val="8718098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Isaiah</a:t>
            </a:r>
          </a:p>
          <a:p>
            <a:r>
              <a:rPr lang="en-US" dirty="0"/>
              <a:t>What better way to show how the system performs than with a live demonstration</a:t>
            </a:r>
          </a:p>
        </p:txBody>
      </p:sp>
    </p:spTree>
    <p:extLst>
      <p:ext uri="{BB962C8B-B14F-4D97-AF65-F5344CB8AC3E}">
        <p14:creationId xmlns:p14="http://schemas.microsoft.com/office/powerpoint/2010/main" val="4643118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AK</a:t>
            </a:r>
          </a:p>
        </p:txBody>
      </p:sp>
    </p:spTree>
    <p:extLst>
      <p:ext uri="{BB962C8B-B14F-4D97-AF65-F5344CB8AC3E}">
        <p14:creationId xmlns:p14="http://schemas.microsoft.com/office/powerpoint/2010/main" val="32972124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AK</a:t>
            </a:r>
          </a:p>
        </p:txBody>
      </p:sp>
    </p:spTree>
    <p:extLst>
      <p:ext uri="{BB962C8B-B14F-4D97-AF65-F5344CB8AC3E}">
        <p14:creationId xmlns:p14="http://schemas.microsoft.com/office/powerpoint/2010/main" val="41656164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Both</a:t>
            </a:r>
          </a:p>
        </p:txBody>
      </p:sp>
    </p:spTree>
    <p:extLst>
      <p:ext uri="{BB962C8B-B14F-4D97-AF65-F5344CB8AC3E}">
        <p14:creationId xmlns:p14="http://schemas.microsoft.com/office/powerpoint/2010/main" val="23951897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a:extLst>
            <a:ext uri="{FF2B5EF4-FFF2-40B4-BE49-F238E27FC236}">
              <a16:creationId xmlns:a16="http://schemas.microsoft.com/office/drawing/2014/main" id="{3E5BBCD9-7874-1D0C-B1CA-84C5E4C4C4D3}"/>
            </a:ext>
          </a:extLst>
        </p:cNvPr>
        <p:cNvGrpSpPr/>
        <p:nvPr/>
      </p:nvGrpSpPr>
      <p:grpSpPr>
        <a:xfrm>
          <a:off x="0" y="0"/>
          <a:ext cx="0" cy="0"/>
          <a:chOff x="0" y="0"/>
          <a:chExt cx="0" cy="0"/>
        </a:xfrm>
      </p:grpSpPr>
      <p:sp>
        <p:nvSpPr>
          <p:cNvPr id="287" name="Google Shape;287;g184d99d1a72_0_15:notes">
            <a:extLst>
              <a:ext uri="{FF2B5EF4-FFF2-40B4-BE49-F238E27FC236}">
                <a16:creationId xmlns:a16="http://schemas.microsoft.com/office/drawing/2014/main" id="{7E183659-2B6C-A88D-2CFD-D5535D4BA5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88" name="Google Shape;288;g184d99d1a72_0_15:notes">
            <a:extLst>
              <a:ext uri="{FF2B5EF4-FFF2-40B4-BE49-F238E27FC236}">
                <a16:creationId xmlns:a16="http://schemas.microsoft.com/office/drawing/2014/main" id="{5B9B40A3-A87B-9C23-5BA8-F6731A5EC4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AKK</a:t>
            </a:r>
          </a:p>
          <a:p>
            <a:pPr marL="171450" lvl="0" indent="-171450" algn="l" rtl="0">
              <a:spcBef>
                <a:spcPts val="0"/>
              </a:spcBef>
              <a:spcAft>
                <a:spcPts val="0"/>
              </a:spcAft>
            </a:pPr>
            <a:r>
              <a:rPr lang="en-US" dirty="0"/>
              <a:t>To ensure the load cell bends as easily as possible, it must be installed into a platform</a:t>
            </a:r>
          </a:p>
          <a:p>
            <a:pPr marL="171450" lvl="0" indent="-171450" algn="l" rtl="0">
              <a:spcBef>
                <a:spcPts val="0"/>
              </a:spcBef>
              <a:spcAft>
                <a:spcPts val="0"/>
              </a:spcAft>
            </a:pPr>
            <a:r>
              <a:rPr lang="en-US" dirty="0"/>
              <a:t>We see that there is a distance between the plates and the cell itself to ensure sufficient deformation</a:t>
            </a:r>
          </a:p>
          <a:p>
            <a:pPr marL="171450" lvl="0" indent="-171450" algn="l" rtl="0">
              <a:spcBef>
                <a:spcPts val="0"/>
              </a:spcBef>
              <a:spcAft>
                <a:spcPts val="0"/>
              </a:spcAft>
            </a:pPr>
            <a:r>
              <a:rPr lang="en-US" dirty="0"/>
              <a:t>However, the load cell also another important design process - calibration</a:t>
            </a:r>
            <a:endParaRPr dirty="0"/>
          </a:p>
        </p:txBody>
      </p:sp>
    </p:spTree>
    <p:extLst>
      <p:ext uri="{BB962C8B-B14F-4D97-AF65-F5344CB8AC3E}">
        <p14:creationId xmlns:p14="http://schemas.microsoft.com/office/powerpoint/2010/main" val="24542588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a:extLst>
            <a:ext uri="{FF2B5EF4-FFF2-40B4-BE49-F238E27FC236}">
              <a16:creationId xmlns:a16="http://schemas.microsoft.com/office/drawing/2014/main" id="{3066E605-9CE8-EFAD-72D3-5C885FBA0E27}"/>
            </a:ext>
          </a:extLst>
        </p:cNvPr>
        <p:cNvGrpSpPr/>
        <p:nvPr/>
      </p:nvGrpSpPr>
      <p:grpSpPr>
        <a:xfrm>
          <a:off x="0" y="0"/>
          <a:ext cx="0" cy="0"/>
          <a:chOff x="0" y="0"/>
          <a:chExt cx="0" cy="0"/>
        </a:xfrm>
      </p:grpSpPr>
      <p:sp>
        <p:nvSpPr>
          <p:cNvPr id="287" name="Google Shape;287;g184d99d1a72_0_15:notes">
            <a:extLst>
              <a:ext uri="{FF2B5EF4-FFF2-40B4-BE49-F238E27FC236}">
                <a16:creationId xmlns:a16="http://schemas.microsoft.com/office/drawing/2014/main" id="{E96172E2-123F-813E-9FB1-1A19D7CF24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88" name="Google Shape;288;g184d99d1a72_0_15:notes">
            <a:extLst>
              <a:ext uri="{FF2B5EF4-FFF2-40B4-BE49-F238E27FC236}">
                <a16:creationId xmlns:a16="http://schemas.microsoft.com/office/drawing/2014/main" id="{7685FA52-7261-C383-3FD2-70153395FC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AKK</a:t>
            </a:r>
          </a:p>
          <a:p>
            <a:pPr marL="171450" lvl="0" indent="-171450" algn="l" rtl="0">
              <a:spcBef>
                <a:spcPts val="0"/>
              </a:spcBef>
              <a:spcAft>
                <a:spcPts val="0"/>
              </a:spcAft>
            </a:pPr>
            <a:r>
              <a:rPr lang="en-US" dirty="0"/>
              <a:t>we essentially just weighed and object with a scale and then placed the same object onto the load cell. The reading we got then allowed us to find the scaling factor by simply dividing the reading by the weight. We did this a few times and averaged the values to get the scaling factor we used in the code.</a:t>
            </a:r>
            <a:endParaRPr dirty="0"/>
          </a:p>
        </p:txBody>
      </p:sp>
    </p:spTree>
    <p:extLst>
      <p:ext uri="{BB962C8B-B14F-4D97-AF65-F5344CB8AC3E}">
        <p14:creationId xmlns:p14="http://schemas.microsoft.com/office/powerpoint/2010/main" val="8197342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a:extLst>
            <a:ext uri="{FF2B5EF4-FFF2-40B4-BE49-F238E27FC236}">
              <a16:creationId xmlns:a16="http://schemas.microsoft.com/office/drawing/2014/main" id="{1A2712F1-83A3-2A45-0184-EE585B178173}"/>
            </a:ext>
          </a:extLst>
        </p:cNvPr>
        <p:cNvGrpSpPr/>
        <p:nvPr/>
      </p:nvGrpSpPr>
      <p:grpSpPr>
        <a:xfrm>
          <a:off x="0" y="0"/>
          <a:ext cx="0" cy="0"/>
          <a:chOff x="0" y="0"/>
          <a:chExt cx="0" cy="0"/>
        </a:xfrm>
      </p:grpSpPr>
      <p:sp>
        <p:nvSpPr>
          <p:cNvPr id="287" name="Google Shape;287;g184d99d1a72_0_15:notes">
            <a:extLst>
              <a:ext uri="{FF2B5EF4-FFF2-40B4-BE49-F238E27FC236}">
                <a16:creationId xmlns:a16="http://schemas.microsoft.com/office/drawing/2014/main" id="{A1FB17DA-7529-4E10-5C74-92D5192AFB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88" name="Google Shape;288;g184d99d1a72_0_15:notes">
            <a:extLst>
              <a:ext uri="{FF2B5EF4-FFF2-40B4-BE49-F238E27FC236}">
                <a16:creationId xmlns:a16="http://schemas.microsoft.com/office/drawing/2014/main" id="{4F0B5A91-FB4E-235A-29C5-9DDEB16453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AKK</a:t>
            </a:r>
          </a:p>
          <a:p>
            <a:pPr marL="171450" lvl="0" indent="-171450" algn="l" rtl="0">
              <a:spcBef>
                <a:spcPts val="0"/>
              </a:spcBef>
              <a:spcAft>
                <a:spcPts val="0"/>
              </a:spcAft>
            </a:pPr>
            <a:r>
              <a:rPr lang="en-US" dirty="0"/>
              <a:t>We improved the housing </a:t>
            </a:r>
            <a:r>
              <a:rPr lang="en-US" dirty="0" err="1"/>
              <a:t>ny</a:t>
            </a:r>
            <a:r>
              <a:rPr lang="en-US" dirty="0"/>
              <a:t> making the top platform bigger and securing the HX711 to the base as we had an incident where the wires came loose</a:t>
            </a:r>
            <a:endParaRPr dirty="0"/>
          </a:p>
        </p:txBody>
      </p:sp>
    </p:spTree>
    <p:extLst>
      <p:ext uri="{BB962C8B-B14F-4D97-AF65-F5344CB8AC3E}">
        <p14:creationId xmlns:p14="http://schemas.microsoft.com/office/powerpoint/2010/main" val="5145475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AK</a:t>
            </a:r>
          </a:p>
        </p:txBody>
      </p:sp>
    </p:spTree>
    <p:extLst>
      <p:ext uri="{BB962C8B-B14F-4D97-AF65-F5344CB8AC3E}">
        <p14:creationId xmlns:p14="http://schemas.microsoft.com/office/powerpoint/2010/main" val="353202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a:extLst>
            <a:ext uri="{FF2B5EF4-FFF2-40B4-BE49-F238E27FC236}">
              <a16:creationId xmlns:a16="http://schemas.microsoft.com/office/drawing/2014/main" id="{93CEED58-D8C5-C6BF-F3E7-CFBDB99D2415}"/>
            </a:ext>
          </a:extLst>
        </p:cNvPr>
        <p:cNvGrpSpPr/>
        <p:nvPr/>
      </p:nvGrpSpPr>
      <p:grpSpPr>
        <a:xfrm>
          <a:off x="0" y="0"/>
          <a:ext cx="0" cy="0"/>
          <a:chOff x="0" y="0"/>
          <a:chExt cx="0" cy="0"/>
        </a:xfrm>
      </p:grpSpPr>
      <p:sp>
        <p:nvSpPr>
          <p:cNvPr id="260" name="Google Shape;260;g54dda1946d_6_322:notes">
            <a:extLst>
              <a:ext uri="{FF2B5EF4-FFF2-40B4-BE49-F238E27FC236}">
                <a16:creationId xmlns:a16="http://schemas.microsoft.com/office/drawing/2014/main" id="{4A3B8CEA-564C-F688-3748-C73D42EF875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61" name="Google Shape;261;g54dda1946d_6_322:notes">
            <a:extLst>
              <a:ext uri="{FF2B5EF4-FFF2-40B4-BE49-F238E27FC236}">
                <a16:creationId xmlns:a16="http://schemas.microsoft.com/office/drawing/2014/main" id="{95E0BE38-8321-D22A-28F7-B0F9E8F532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AK</a:t>
            </a:r>
            <a:endParaRPr dirty="0"/>
          </a:p>
        </p:txBody>
      </p:sp>
    </p:spTree>
    <p:extLst>
      <p:ext uri="{BB962C8B-B14F-4D97-AF65-F5344CB8AC3E}">
        <p14:creationId xmlns:p14="http://schemas.microsoft.com/office/powerpoint/2010/main" val="20712065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AK</a:t>
            </a:r>
          </a:p>
        </p:txBody>
      </p:sp>
    </p:spTree>
    <p:extLst>
      <p:ext uri="{BB962C8B-B14F-4D97-AF65-F5344CB8AC3E}">
        <p14:creationId xmlns:p14="http://schemas.microsoft.com/office/powerpoint/2010/main" val="21310275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a:extLst>
            <a:ext uri="{FF2B5EF4-FFF2-40B4-BE49-F238E27FC236}">
              <a16:creationId xmlns:a16="http://schemas.microsoft.com/office/drawing/2014/main" id="{2A9F3659-A104-6621-76F8-84E76E84E27A}"/>
            </a:ext>
          </a:extLst>
        </p:cNvPr>
        <p:cNvGrpSpPr/>
        <p:nvPr/>
      </p:nvGrpSpPr>
      <p:grpSpPr>
        <a:xfrm>
          <a:off x="0" y="0"/>
          <a:ext cx="0" cy="0"/>
          <a:chOff x="0" y="0"/>
          <a:chExt cx="0" cy="0"/>
        </a:xfrm>
      </p:grpSpPr>
      <p:sp>
        <p:nvSpPr>
          <p:cNvPr id="345" name="Google Shape;345;g184d99d1a72_0_2:notes">
            <a:extLst>
              <a:ext uri="{FF2B5EF4-FFF2-40B4-BE49-F238E27FC236}">
                <a16:creationId xmlns:a16="http://schemas.microsoft.com/office/drawing/2014/main" id="{3A5570B2-856F-EE59-C627-DB9816A31F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346" name="Google Shape;346;g184d99d1a72_0_2:notes">
            <a:extLst>
              <a:ext uri="{FF2B5EF4-FFF2-40B4-BE49-F238E27FC236}">
                <a16:creationId xmlns:a16="http://schemas.microsoft.com/office/drawing/2014/main" id="{D0EAE18C-5C67-B718-AA78-C533F3E9B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Use a weight sensor to detect if a post comes in</a:t>
            </a:r>
            <a:endParaRPr lang="en-US" dirty="0">
              <a:effectLst/>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7911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a:extLst>
            <a:ext uri="{FF2B5EF4-FFF2-40B4-BE49-F238E27FC236}">
              <a16:creationId xmlns:a16="http://schemas.microsoft.com/office/drawing/2014/main" id="{16C0126A-BF3D-FC72-990D-9294C47D0E3B}"/>
            </a:ext>
          </a:extLst>
        </p:cNvPr>
        <p:cNvGrpSpPr/>
        <p:nvPr/>
      </p:nvGrpSpPr>
      <p:grpSpPr>
        <a:xfrm>
          <a:off x="0" y="0"/>
          <a:ext cx="0" cy="0"/>
          <a:chOff x="0" y="0"/>
          <a:chExt cx="0" cy="0"/>
        </a:xfrm>
      </p:grpSpPr>
      <p:sp>
        <p:nvSpPr>
          <p:cNvPr id="287" name="Google Shape;287;g184d99d1a72_0_15:notes">
            <a:extLst>
              <a:ext uri="{FF2B5EF4-FFF2-40B4-BE49-F238E27FC236}">
                <a16:creationId xmlns:a16="http://schemas.microsoft.com/office/drawing/2014/main" id="{C1A1CE97-D51E-9D91-2030-00AEDABCDA5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88" name="Google Shape;288;g184d99d1a72_0_15:notes">
            <a:extLst>
              <a:ext uri="{FF2B5EF4-FFF2-40B4-BE49-F238E27FC236}">
                <a16:creationId xmlns:a16="http://schemas.microsoft.com/office/drawing/2014/main" id="{F47DA81A-79FA-18E3-2396-4E023E79F36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068000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AK</a:t>
            </a:r>
          </a:p>
        </p:txBody>
      </p:sp>
    </p:spTree>
    <p:extLst>
      <p:ext uri="{BB962C8B-B14F-4D97-AF65-F5344CB8AC3E}">
        <p14:creationId xmlns:p14="http://schemas.microsoft.com/office/powerpoint/2010/main" val="94443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JCC</a:t>
            </a:r>
          </a:p>
        </p:txBody>
      </p:sp>
    </p:spTree>
    <p:extLst>
      <p:ext uri="{BB962C8B-B14F-4D97-AF65-F5344CB8AC3E}">
        <p14:creationId xmlns:p14="http://schemas.microsoft.com/office/powerpoint/2010/main" val="17175291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JCC DO THIS VERY FASSTTTTT BITTTEEEEEE</a:t>
            </a:r>
          </a:p>
          <a:p>
            <a:r>
              <a:rPr lang="en-US" dirty="0"/>
              <a:t>These are four products that exist on the market that attempt to solve this problem</a:t>
            </a:r>
          </a:p>
          <a:p>
            <a:r>
              <a:rPr lang="en-US" dirty="0" err="1"/>
              <a:t>Notific</a:t>
            </a:r>
            <a:r>
              <a:rPr lang="en-US" dirty="0"/>
              <a:t>-at – contact sensor + lora</a:t>
            </a:r>
          </a:p>
          <a:p>
            <a:r>
              <a:rPr lang="en-US" dirty="0" err="1"/>
              <a:t>Fouvin</a:t>
            </a:r>
            <a:r>
              <a:rPr lang="en-US" dirty="0"/>
              <a:t> – PIR motion sensor + </a:t>
            </a:r>
            <a:r>
              <a:rPr lang="en-US" dirty="0" err="1"/>
              <a:t>Wifi</a:t>
            </a:r>
            <a:endParaRPr lang="en-US" dirty="0"/>
          </a:p>
          <a:p>
            <a:r>
              <a:rPr lang="en-US" dirty="0" err="1"/>
              <a:t>InstaView</a:t>
            </a:r>
            <a:r>
              <a:rPr lang="en-US" dirty="0"/>
              <a:t> &amp; X sense – tilt sensor on door + base station, X sense has back up motion sensor</a:t>
            </a:r>
          </a:p>
          <a:p>
            <a:r>
              <a:rPr lang="en-US" dirty="0"/>
              <a:t>Flaw in all – infer mail status, not measure</a:t>
            </a:r>
          </a:p>
          <a:p>
            <a:r>
              <a:rPr lang="en-US" dirty="0"/>
              <a:t>What if someone opens the mailbox but </a:t>
            </a:r>
            <a:r>
              <a:rPr lang="en-US" dirty="0" err="1"/>
              <a:t>doesnt</a:t>
            </a:r>
            <a:r>
              <a:rPr lang="en-US" dirty="0"/>
              <a:t> put in mail or take out?</a:t>
            </a:r>
          </a:p>
        </p:txBody>
      </p:sp>
    </p:spTree>
    <p:extLst>
      <p:ext uri="{BB962C8B-B14F-4D97-AF65-F5344CB8AC3E}">
        <p14:creationId xmlns:p14="http://schemas.microsoft.com/office/powerpoint/2010/main" val="523161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AK</a:t>
            </a:r>
          </a:p>
        </p:txBody>
      </p:sp>
    </p:spTree>
    <p:extLst>
      <p:ext uri="{BB962C8B-B14F-4D97-AF65-F5344CB8AC3E}">
        <p14:creationId xmlns:p14="http://schemas.microsoft.com/office/powerpoint/2010/main" val="38164692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346" name="Google Shape;34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AK</a:t>
            </a:r>
          </a:p>
          <a:p>
            <a:pPr marL="171450" lvl="0" indent="-171450" algn="l" rtl="0">
              <a:spcBef>
                <a:spcPts val="0"/>
              </a:spcBef>
              <a:spcAft>
                <a:spcPts val="0"/>
              </a:spcAft>
            </a:pPr>
            <a:r>
              <a:rPr lang="en-US" dirty="0"/>
              <a:t>3 sensors all fed into MCU</a:t>
            </a:r>
          </a:p>
          <a:p>
            <a:pPr marL="171450" lvl="0" indent="-171450" algn="l" rtl="0">
              <a:spcBef>
                <a:spcPts val="0"/>
              </a:spcBef>
              <a:spcAft>
                <a:spcPts val="0"/>
              </a:spcAft>
            </a:pPr>
            <a:r>
              <a:rPr lang="en-US" dirty="0"/>
              <a:t>MCU uses lora module to connect to </a:t>
            </a:r>
            <a:r>
              <a:rPr lang="en-US" dirty="0" err="1"/>
              <a:t>LoRaWAN</a:t>
            </a:r>
            <a:r>
              <a:rPr lang="en-US" dirty="0"/>
              <a:t> and then to back end</a:t>
            </a:r>
          </a:p>
          <a:p>
            <a:pPr marL="171450" lvl="0" indent="-171450" algn="l" rtl="0">
              <a:spcBef>
                <a:spcPts val="0"/>
              </a:spcBef>
              <a:spcAft>
                <a:spcPts val="0"/>
              </a:spcAft>
            </a:pPr>
            <a:r>
              <a:rPr lang="en-US" dirty="0"/>
              <a:t>Entire system powered by Li-ion Battery and on-board voltage regulator</a:t>
            </a:r>
          </a:p>
          <a:p>
            <a:pPr marL="0" lvl="0" indent="0" algn="l" rtl="0">
              <a:spcBef>
                <a:spcPts val="0"/>
              </a:spcBef>
              <a:spcAft>
                <a:spcPts val="0"/>
              </a:spcAft>
              <a:buNone/>
            </a:pPr>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a:extLst>
            <a:ext uri="{FF2B5EF4-FFF2-40B4-BE49-F238E27FC236}">
              <a16:creationId xmlns:a16="http://schemas.microsoft.com/office/drawing/2014/main" id="{F5DFF9FB-9306-AA2A-0A75-12781945F34E}"/>
            </a:ext>
          </a:extLst>
        </p:cNvPr>
        <p:cNvGrpSpPr/>
        <p:nvPr/>
      </p:nvGrpSpPr>
      <p:grpSpPr>
        <a:xfrm>
          <a:off x="0" y="0"/>
          <a:ext cx="0" cy="0"/>
          <a:chOff x="0" y="0"/>
          <a:chExt cx="0" cy="0"/>
        </a:xfrm>
      </p:grpSpPr>
      <p:sp>
        <p:nvSpPr>
          <p:cNvPr id="287" name="Google Shape;287;g184d99d1a72_0_15:notes">
            <a:extLst>
              <a:ext uri="{FF2B5EF4-FFF2-40B4-BE49-F238E27FC236}">
                <a16:creationId xmlns:a16="http://schemas.microsoft.com/office/drawing/2014/main" id="{FC1C1992-2311-1724-4D0B-BA4EA7B302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dirty="0"/>
          </a:p>
        </p:txBody>
      </p:sp>
      <p:sp>
        <p:nvSpPr>
          <p:cNvPr id="288" name="Google Shape;288;g184d99d1a72_0_15:notes">
            <a:extLst>
              <a:ext uri="{FF2B5EF4-FFF2-40B4-BE49-F238E27FC236}">
                <a16:creationId xmlns:a16="http://schemas.microsoft.com/office/drawing/2014/main" id="{3D792A6A-016A-CBD0-C922-7292A70C574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AK</a:t>
            </a:r>
          </a:p>
          <a:p>
            <a:pPr marL="0" lvl="0" indent="0" algn="l" rtl="0">
              <a:spcBef>
                <a:spcPts val="0"/>
              </a:spcBef>
              <a:spcAft>
                <a:spcPts val="0"/>
              </a:spcAft>
              <a:buNone/>
            </a:pPr>
            <a:r>
              <a:rPr lang="en-US" dirty="0"/>
              <a:t>Briefly mention each sensor</a:t>
            </a:r>
          </a:p>
          <a:p>
            <a:pPr marL="0" lvl="0" indent="0" algn="l" rtl="0">
              <a:spcBef>
                <a:spcPts val="0"/>
              </a:spcBef>
              <a:spcAft>
                <a:spcPts val="0"/>
              </a:spcAft>
              <a:buNone/>
            </a:pPr>
            <a:r>
              <a:rPr lang="en-US" dirty="0"/>
              <a:t>Say cost can be reduced by developing a </a:t>
            </a:r>
            <a:r>
              <a:rPr lang="en-US" dirty="0" err="1"/>
              <a:t>pcb</a:t>
            </a:r>
            <a:r>
              <a:rPr lang="en-US" dirty="0"/>
              <a:t> instead of dev boards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9523147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626150" y="1491750"/>
            <a:ext cx="4804500" cy="2160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500" b="1">
                <a:latin typeface="Manrope"/>
                <a:ea typeface="Manrope"/>
                <a:cs typeface="Manrope"/>
                <a:sym typeface="Manrop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018025" y="539500"/>
            <a:ext cx="2016000" cy="577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0" y="-4250"/>
            <a:ext cx="9143999" cy="3696713"/>
            <a:chOff x="0" y="-4250"/>
            <a:chExt cx="9143999" cy="3696713"/>
          </a:xfrm>
        </p:grpSpPr>
        <p:pic>
          <p:nvPicPr>
            <p:cNvPr id="12" name="Google Shape;12;p2"/>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13" name="Google Shape;13;p2"/>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grpSp>
        <p:nvGrpSpPr>
          <p:cNvPr id="14" name="Google Shape;14;p2"/>
          <p:cNvGrpSpPr/>
          <p:nvPr/>
        </p:nvGrpSpPr>
        <p:grpSpPr>
          <a:xfrm>
            <a:off x="713225" y="539500"/>
            <a:ext cx="7739700" cy="4235350"/>
            <a:chOff x="713225" y="539500"/>
            <a:chExt cx="7739700" cy="4235350"/>
          </a:xfrm>
        </p:grpSpPr>
        <p:cxnSp>
          <p:nvCxnSpPr>
            <p:cNvPr id="15" name="Google Shape;15;p2"/>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08"/>
        <p:cNvGrpSpPr/>
        <p:nvPr/>
      </p:nvGrpSpPr>
      <p:grpSpPr>
        <a:xfrm>
          <a:off x="0" y="0"/>
          <a:ext cx="0" cy="0"/>
          <a:chOff x="0" y="0"/>
          <a:chExt cx="0" cy="0"/>
        </a:xfrm>
      </p:grpSpPr>
      <p:grpSp>
        <p:nvGrpSpPr>
          <p:cNvPr id="209" name="Google Shape;209;p29"/>
          <p:cNvGrpSpPr/>
          <p:nvPr/>
        </p:nvGrpSpPr>
        <p:grpSpPr>
          <a:xfrm>
            <a:off x="0" y="0"/>
            <a:ext cx="9172851" cy="4288087"/>
            <a:chOff x="0" y="0"/>
            <a:chExt cx="9172851" cy="4288087"/>
          </a:xfrm>
        </p:grpSpPr>
        <p:pic>
          <p:nvPicPr>
            <p:cNvPr id="210" name="Google Shape;210;p29"/>
            <p:cNvPicPr preferRelativeResize="0"/>
            <p:nvPr/>
          </p:nvPicPr>
          <p:blipFill rotWithShape="1">
            <a:blip r:embed="rId2">
              <a:alphaModFix/>
            </a:blip>
            <a:srcRect l="67243" r="16176"/>
            <a:stretch/>
          </p:blipFill>
          <p:spPr>
            <a:xfrm>
              <a:off x="0" y="1624113"/>
              <a:ext cx="281551" cy="2663974"/>
            </a:xfrm>
            <a:prstGeom prst="rect">
              <a:avLst/>
            </a:prstGeom>
            <a:noFill/>
            <a:ln>
              <a:noFill/>
            </a:ln>
            <a:effectLst>
              <a:outerShdw blurRad="428625" dist="133350" dir="2460000" algn="bl" rotWithShape="0">
                <a:schemeClr val="accent3"/>
              </a:outerShdw>
            </a:effectLst>
          </p:spPr>
        </p:pic>
        <p:pic>
          <p:nvPicPr>
            <p:cNvPr id="211" name="Google Shape;211;p29"/>
            <p:cNvPicPr preferRelativeResize="0"/>
            <p:nvPr/>
          </p:nvPicPr>
          <p:blipFill rotWithShape="1">
            <a:blip r:embed="rId3">
              <a:alphaModFix/>
            </a:blip>
            <a:srcRect t="67791" b="15120"/>
            <a:stretch/>
          </p:blipFill>
          <p:spPr>
            <a:xfrm>
              <a:off x="8826500" y="0"/>
              <a:ext cx="346351" cy="1096799"/>
            </a:xfrm>
            <a:prstGeom prst="rect">
              <a:avLst/>
            </a:prstGeom>
            <a:noFill/>
            <a:ln>
              <a:noFill/>
            </a:ln>
            <a:effectLst>
              <a:outerShdw blurRad="285750" dist="133350" dir="8220000" algn="bl" rotWithShape="0">
                <a:schemeClr val="accent3"/>
              </a:outerShdw>
            </a:effectLst>
          </p:spPr>
        </p:pic>
      </p:grpSp>
      <p:cxnSp>
        <p:nvCxnSpPr>
          <p:cNvPr id="212" name="Google Shape;212;p29"/>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61" name="Google Shape;161;p20"/>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grpSp>
        <p:nvGrpSpPr>
          <p:cNvPr id="162" name="Google Shape;162;p20"/>
          <p:cNvGrpSpPr/>
          <p:nvPr/>
        </p:nvGrpSpPr>
        <p:grpSpPr>
          <a:xfrm>
            <a:off x="0" y="0"/>
            <a:ext cx="9143999" cy="5143499"/>
            <a:chOff x="0" y="0"/>
            <a:chExt cx="9143999" cy="5143499"/>
          </a:xfrm>
        </p:grpSpPr>
        <p:pic>
          <p:nvPicPr>
            <p:cNvPr id="163" name="Google Shape;163;p20"/>
            <p:cNvPicPr preferRelativeResize="0"/>
            <p:nvPr/>
          </p:nvPicPr>
          <p:blipFill rotWithShape="1">
            <a:blip r:embed="rId2">
              <a:alphaModFix/>
            </a:blip>
            <a:srcRect t="5470" b="71349"/>
            <a:stretch/>
          </p:blipFill>
          <p:spPr>
            <a:xfrm>
              <a:off x="7524725" y="0"/>
              <a:ext cx="1619274" cy="375351"/>
            </a:xfrm>
            <a:prstGeom prst="rect">
              <a:avLst/>
            </a:prstGeom>
            <a:noFill/>
            <a:ln>
              <a:noFill/>
            </a:ln>
            <a:effectLst>
              <a:outerShdw blurRad="285750" dist="133350" dir="8220000" algn="bl" rotWithShape="0">
                <a:schemeClr val="accent3"/>
              </a:outerShdw>
            </a:effectLst>
          </p:spPr>
        </p:pic>
        <p:pic>
          <p:nvPicPr>
            <p:cNvPr id="164" name="Google Shape;164;p20"/>
            <p:cNvPicPr preferRelativeResize="0"/>
            <p:nvPr/>
          </p:nvPicPr>
          <p:blipFill rotWithShape="1">
            <a:blip r:embed="rId2">
              <a:alphaModFix/>
            </a:blip>
            <a:srcRect l="17732" r="68790"/>
            <a:stretch/>
          </p:blipFill>
          <p:spPr>
            <a:xfrm>
              <a:off x="0" y="3054450"/>
              <a:ext cx="281551" cy="2089049"/>
            </a:xfrm>
            <a:prstGeom prst="rect">
              <a:avLst/>
            </a:prstGeom>
            <a:noFill/>
            <a:ln>
              <a:noFill/>
            </a:ln>
            <a:effectLst>
              <a:outerShdw blurRad="428625" dist="133350" dir="2460000" algn="bl" rotWithShape="0">
                <a:schemeClr val="accent3"/>
              </a:outerShdw>
            </a:effectLst>
          </p:spPr>
        </p:pic>
      </p:grpSp>
    </p:spTree>
    <p:extLst>
      <p:ext uri="{BB962C8B-B14F-4D97-AF65-F5344CB8AC3E}">
        <p14:creationId xmlns:p14="http://schemas.microsoft.com/office/powerpoint/2010/main" val="702589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713225" y="1150775"/>
            <a:ext cx="41457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 name="Google Shape;46;p7"/>
          <p:cNvSpPr txBox="1">
            <a:spLocks noGrp="1"/>
          </p:cNvSpPr>
          <p:nvPr>
            <p:ph type="subTitle" idx="1"/>
          </p:nvPr>
        </p:nvSpPr>
        <p:spPr>
          <a:xfrm>
            <a:off x="713225" y="1866025"/>
            <a:ext cx="41457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Robo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47" name="Google Shape;47;p7"/>
          <p:cNvSpPr>
            <a:spLocks noGrp="1"/>
          </p:cNvSpPr>
          <p:nvPr>
            <p:ph type="pic" idx="2"/>
          </p:nvPr>
        </p:nvSpPr>
        <p:spPr>
          <a:xfrm>
            <a:off x="5643775" y="724200"/>
            <a:ext cx="2787000" cy="3695100"/>
          </a:xfrm>
          <a:prstGeom prst="rect">
            <a:avLst/>
          </a:prstGeom>
          <a:noFill/>
          <a:ln>
            <a:noFill/>
          </a:ln>
        </p:spPr>
        <p:txBody>
          <a:bodyPr/>
          <a:lstStyle/>
          <a:p>
            <a:endParaRPr lang="en-US" dirty="0"/>
          </a:p>
        </p:txBody>
      </p:sp>
      <p:grpSp>
        <p:nvGrpSpPr>
          <p:cNvPr id="48" name="Google Shape;48;p7"/>
          <p:cNvGrpSpPr/>
          <p:nvPr/>
        </p:nvGrpSpPr>
        <p:grpSpPr>
          <a:xfrm>
            <a:off x="0" y="-4250"/>
            <a:ext cx="9144001" cy="5147738"/>
            <a:chOff x="0" y="-4250"/>
            <a:chExt cx="9144001" cy="5147738"/>
          </a:xfrm>
        </p:grpSpPr>
        <p:pic>
          <p:nvPicPr>
            <p:cNvPr id="49" name="Google Shape;49;p7"/>
            <p:cNvPicPr preferRelativeResize="0"/>
            <p:nvPr/>
          </p:nvPicPr>
          <p:blipFill rotWithShape="1">
            <a:blip r:embed="rId2">
              <a:alphaModFix/>
            </a:blip>
            <a:srcRect t="1777" b="81134"/>
            <a:stretch/>
          </p:blipFill>
          <p:spPr>
            <a:xfrm>
              <a:off x="0" y="-4250"/>
              <a:ext cx="3181899" cy="543750"/>
            </a:xfrm>
            <a:prstGeom prst="rect">
              <a:avLst/>
            </a:prstGeom>
            <a:noFill/>
            <a:ln>
              <a:noFill/>
            </a:ln>
            <a:effectLst>
              <a:outerShdw blurRad="285750" dist="133350" dir="8220000" algn="bl" rotWithShape="0">
                <a:schemeClr val="accent3"/>
              </a:outerShdw>
            </a:effectLst>
          </p:spPr>
        </p:pic>
        <p:pic>
          <p:nvPicPr>
            <p:cNvPr id="50" name="Google Shape;50;p7"/>
            <p:cNvPicPr preferRelativeResize="0"/>
            <p:nvPr/>
          </p:nvPicPr>
          <p:blipFill rotWithShape="1">
            <a:blip r:embed="rId3">
              <a:alphaModFix/>
            </a:blip>
            <a:srcRect l="67243" r="16176"/>
            <a:stretch/>
          </p:blipFill>
          <p:spPr>
            <a:xfrm>
              <a:off x="8797650" y="3054460"/>
              <a:ext cx="346351" cy="2089028"/>
            </a:xfrm>
            <a:prstGeom prst="rect">
              <a:avLst/>
            </a:prstGeom>
            <a:noFill/>
            <a:ln>
              <a:noFill/>
            </a:ln>
            <a:effectLst>
              <a:outerShdw blurRad="428625" dist="133350" dir="2460000" algn="bl" rotWithShape="0">
                <a:schemeClr val="accent3"/>
              </a:outerShdw>
            </a:effectLst>
          </p:spPr>
        </p:pic>
      </p:grpSp>
      <p:cxnSp>
        <p:nvCxnSpPr>
          <p:cNvPr id="51" name="Google Shape;51;p7"/>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sp>
        <p:nvSpPr>
          <p:cNvPr id="53" name="Google Shape;5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4" name="Google Shape;54;p8"/>
          <p:cNvGrpSpPr/>
          <p:nvPr/>
        </p:nvGrpSpPr>
        <p:grpSpPr>
          <a:xfrm>
            <a:off x="0" y="-4250"/>
            <a:ext cx="9143999" cy="3696713"/>
            <a:chOff x="0" y="-4250"/>
            <a:chExt cx="9143999" cy="3696713"/>
          </a:xfrm>
        </p:grpSpPr>
        <p:pic>
          <p:nvPicPr>
            <p:cNvPr id="55" name="Google Shape;55;p8"/>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56" name="Google Shape;56;p8"/>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grpSp>
        <p:nvGrpSpPr>
          <p:cNvPr id="57" name="Google Shape;57;p8"/>
          <p:cNvGrpSpPr/>
          <p:nvPr/>
        </p:nvGrpSpPr>
        <p:grpSpPr>
          <a:xfrm>
            <a:off x="713225" y="539500"/>
            <a:ext cx="7739700" cy="4235350"/>
            <a:chOff x="713225" y="539500"/>
            <a:chExt cx="7739700" cy="4235350"/>
          </a:xfrm>
        </p:grpSpPr>
        <p:cxnSp>
          <p:nvCxnSpPr>
            <p:cNvPr id="58" name="Google Shape;58;p8"/>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59" name="Google Shape;59;p8"/>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2" name="Google Shape;62;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63" name="Google Shape;63;p9"/>
          <p:cNvPicPr preferRelativeResize="0"/>
          <p:nvPr/>
        </p:nvPicPr>
        <p:blipFill rotWithShape="1">
          <a:blip r:embed="rId2">
            <a:alphaModFix/>
          </a:blip>
          <a:srcRect l="67244"/>
          <a:stretch/>
        </p:blipFill>
        <p:spPr>
          <a:xfrm>
            <a:off x="0" y="2136825"/>
            <a:ext cx="556251" cy="2089049"/>
          </a:xfrm>
          <a:prstGeom prst="rect">
            <a:avLst/>
          </a:prstGeom>
          <a:noFill/>
          <a:ln>
            <a:noFill/>
          </a:ln>
          <a:effectLst>
            <a:outerShdw blurRad="428625" dist="133350" dir="2460000" algn="bl" rotWithShape="0">
              <a:schemeClr val="accent3"/>
            </a:outerShdw>
          </a:effectLst>
        </p:spPr>
      </p:pic>
      <p:grpSp>
        <p:nvGrpSpPr>
          <p:cNvPr id="64" name="Google Shape;64;p9"/>
          <p:cNvGrpSpPr/>
          <p:nvPr/>
        </p:nvGrpSpPr>
        <p:grpSpPr>
          <a:xfrm>
            <a:off x="713225" y="539500"/>
            <a:ext cx="7739700" cy="4235350"/>
            <a:chOff x="713225" y="539500"/>
            <a:chExt cx="7739700" cy="4235350"/>
          </a:xfrm>
        </p:grpSpPr>
        <p:cxnSp>
          <p:nvCxnSpPr>
            <p:cNvPr id="65" name="Google Shape;65;p9"/>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9"/>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4"/>
        <p:cNvGrpSpPr/>
        <p:nvPr/>
      </p:nvGrpSpPr>
      <p:grpSpPr>
        <a:xfrm>
          <a:off x="0" y="0"/>
          <a:ext cx="0" cy="0"/>
          <a:chOff x="0" y="0"/>
          <a:chExt cx="0" cy="0"/>
        </a:xfrm>
      </p:grpSpPr>
      <p:sp>
        <p:nvSpPr>
          <p:cNvPr id="95" name="Google Shape;9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6" name="Google Shape;96;p14"/>
          <p:cNvSpPr txBox="1">
            <a:spLocks noGrp="1"/>
          </p:cNvSpPr>
          <p:nvPr>
            <p:ph type="subTitle" idx="1"/>
          </p:nvPr>
        </p:nvSpPr>
        <p:spPr>
          <a:xfrm>
            <a:off x="3578700" y="1564300"/>
            <a:ext cx="48453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 name="Google Shape;97;p14"/>
          <p:cNvSpPr txBox="1">
            <a:spLocks noGrp="1"/>
          </p:cNvSpPr>
          <p:nvPr>
            <p:ph type="subTitle" idx="2"/>
          </p:nvPr>
        </p:nvSpPr>
        <p:spPr>
          <a:xfrm>
            <a:off x="3578700" y="2535350"/>
            <a:ext cx="48453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14"/>
          <p:cNvSpPr txBox="1">
            <a:spLocks noGrp="1"/>
          </p:cNvSpPr>
          <p:nvPr>
            <p:ph type="subTitle" idx="3"/>
          </p:nvPr>
        </p:nvSpPr>
        <p:spPr>
          <a:xfrm>
            <a:off x="3578700" y="3506400"/>
            <a:ext cx="48453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14"/>
          <p:cNvSpPr txBox="1">
            <a:spLocks noGrp="1"/>
          </p:cNvSpPr>
          <p:nvPr>
            <p:ph type="subTitle" idx="4"/>
          </p:nvPr>
        </p:nvSpPr>
        <p:spPr>
          <a:xfrm>
            <a:off x="1846625" y="1564300"/>
            <a:ext cx="1667100" cy="7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14"/>
          <p:cNvSpPr txBox="1">
            <a:spLocks noGrp="1"/>
          </p:cNvSpPr>
          <p:nvPr>
            <p:ph type="subTitle" idx="5"/>
          </p:nvPr>
        </p:nvSpPr>
        <p:spPr>
          <a:xfrm>
            <a:off x="1846625" y="2535350"/>
            <a:ext cx="1667100" cy="7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1" name="Google Shape;101;p14"/>
          <p:cNvSpPr txBox="1">
            <a:spLocks noGrp="1"/>
          </p:cNvSpPr>
          <p:nvPr>
            <p:ph type="subTitle" idx="6"/>
          </p:nvPr>
        </p:nvSpPr>
        <p:spPr>
          <a:xfrm>
            <a:off x="1846625" y="3506400"/>
            <a:ext cx="1667100" cy="7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2" name="Google Shape;102;p14"/>
          <p:cNvGrpSpPr/>
          <p:nvPr/>
        </p:nvGrpSpPr>
        <p:grpSpPr>
          <a:xfrm>
            <a:off x="0" y="-4250"/>
            <a:ext cx="9143999" cy="3696713"/>
            <a:chOff x="0" y="-4250"/>
            <a:chExt cx="9143999" cy="3696713"/>
          </a:xfrm>
        </p:grpSpPr>
        <p:pic>
          <p:nvPicPr>
            <p:cNvPr id="103" name="Google Shape;103;p14"/>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104" name="Google Shape;104;p14"/>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cxnSp>
        <p:nvCxnSpPr>
          <p:cNvPr id="105" name="Google Shape;105;p14"/>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16"/>
          <p:cNvSpPr txBox="1">
            <a:spLocks noGrp="1"/>
          </p:cNvSpPr>
          <p:nvPr>
            <p:ph type="subTitle" idx="1"/>
          </p:nvPr>
        </p:nvSpPr>
        <p:spPr>
          <a:xfrm>
            <a:off x="1017326" y="178635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16"/>
          <p:cNvSpPr txBox="1">
            <a:spLocks noGrp="1"/>
          </p:cNvSpPr>
          <p:nvPr>
            <p:ph type="subTitle" idx="2"/>
          </p:nvPr>
        </p:nvSpPr>
        <p:spPr>
          <a:xfrm>
            <a:off x="3709511" y="1786359"/>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 name="Google Shape;124;p16"/>
          <p:cNvSpPr txBox="1">
            <a:spLocks noGrp="1"/>
          </p:cNvSpPr>
          <p:nvPr>
            <p:ph type="subTitle" idx="3"/>
          </p:nvPr>
        </p:nvSpPr>
        <p:spPr>
          <a:xfrm>
            <a:off x="1017326" y="334640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16"/>
          <p:cNvSpPr txBox="1">
            <a:spLocks noGrp="1"/>
          </p:cNvSpPr>
          <p:nvPr>
            <p:ph type="subTitle" idx="4"/>
          </p:nvPr>
        </p:nvSpPr>
        <p:spPr>
          <a:xfrm>
            <a:off x="3709499" y="334640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 name="Google Shape;126;p16"/>
          <p:cNvSpPr txBox="1">
            <a:spLocks noGrp="1"/>
          </p:cNvSpPr>
          <p:nvPr>
            <p:ph type="subTitle" idx="5"/>
          </p:nvPr>
        </p:nvSpPr>
        <p:spPr>
          <a:xfrm>
            <a:off x="6401672" y="1786359"/>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7" name="Google Shape;127;p16"/>
          <p:cNvSpPr txBox="1">
            <a:spLocks noGrp="1"/>
          </p:cNvSpPr>
          <p:nvPr>
            <p:ph type="subTitle" idx="6"/>
          </p:nvPr>
        </p:nvSpPr>
        <p:spPr>
          <a:xfrm>
            <a:off x="6401672" y="334640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8" name="Google Shape;128;p16"/>
          <p:cNvSpPr txBox="1">
            <a:spLocks noGrp="1"/>
          </p:cNvSpPr>
          <p:nvPr>
            <p:ph type="subTitle" idx="7"/>
          </p:nvPr>
        </p:nvSpPr>
        <p:spPr>
          <a:xfrm>
            <a:off x="1017326" y="1258579"/>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29" name="Google Shape;129;p16"/>
          <p:cNvSpPr txBox="1">
            <a:spLocks noGrp="1"/>
          </p:cNvSpPr>
          <p:nvPr>
            <p:ph type="subTitle" idx="8"/>
          </p:nvPr>
        </p:nvSpPr>
        <p:spPr>
          <a:xfrm>
            <a:off x="3709511" y="1258588"/>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0" name="Google Shape;130;p16"/>
          <p:cNvSpPr txBox="1">
            <a:spLocks noGrp="1"/>
          </p:cNvSpPr>
          <p:nvPr>
            <p:ph type="subTitle" idx="9"/>
          </p:nvPr>
        </p:nvSpPr>
        <p:spPr>
          <a:xfrm>
            <a:off x="6401672" y="1258588"/>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1" name="Google Shape;131;p16"/>
          <p:cNvSpPr txBox="1">
            <a:spLocks noGrp="1"/>
          </p:cNvSpPr>
          <p:nvPr>
            <p:ph type="subTitle" idx="13"/>
          </p:nvPr>
        </p:nvSpPr>
        <p:spPr>
          <a:xfrm>
            <a:off x="1017326" y="2815504"/>
            <a:ext cx="1975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2" name="Google Shape;132;p16"/>
          <p:cNvSpPr txBox="1">
            <a:spLocks noGrp="1"/>
          </p:cNvSpPr>
          <p:nvPr>
            <p:ph type="subTitle" idx="14"/>
          </p:nvPr>
        </p:nvSpPr>
        <p:spPr>
          <a:xfrm>
            <a:off x="3709511" y="281550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3" name="Google Shape;133;p16"/>
          <p:cNvSpPr txBox="1">
            <a:spLocks noGrp="1"/>
          </p:cNvSpPr>
          <p:nvPr>
            <p:ph type="subTitle" idx="15"/>
          </p:nvPr>
        </p:nvSpPr>
        <p:spPr>
          <a:xfrm>
            <a:off x="6401672" y="281550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34" name="Google Shape;134;p16"/>
          <p:cNvGrpSpPr/>
          <p:nvPr/>
        </p:nvGrpSpPr>
        <p:grpSpPr>
          <a:xfrm>
            <a:off x="-12350" y="0"/>
            <a:ext cx="9176501" cy="3722113"/>
            <a:chOff x="-12350" y="0"/>
            <a:chExt cx="9176501" cy="3722113"/>
          </a:xfrm>
        </p:grpSpPr>
        <p:pic>
          <p:nvPicPr>
            <p:cNvPr id="135" name="Google Shape;135;p16"/>
            <p:cNvPicPr preferRelativeResize="0"/>
            <p:nvPr/>
          </p:nvPicPr>
          <p:blipFill rotWithShape="1">
            <a:blip r:embed="rId2">
              <a:alphaModFix/>
            </a:blip>
            <a:srcRect l="67243" r="16176"/>
            <a:stretch/>
          </p:blipFill>
          <p:spPr>
            <a:xfrm>
              <a:off x="-12350" y="1633085"/>
              <a:ext cx="346351" cy="2089028"/>
            </a:xfrm>
            <a:prstGeom prst="rect">
              <a:avLst/>
            </a:prstGeom>
            <a:noFill/>
            <a:ln>
              <a:noFill/>
            </a:ln>
            <a:effectLst>
              <a:outerShdw blurRad="428625" dist="133350" dir="2460000" algn="bl" rotWithShape="0">
                <a:schemeClr val="accent3"/>
              </a:outerShdw>
            </a:effectLst>
          </p:spPr>
        </p:pic>
        <p:pic>
          <p:nvPicPr>
            <p:cNvPr id="136" name="Google Shape;136;p16"/>
            <p:cNvPicPr preferRelativeResize="0"/>
            <p:nvPr/>
          </p:nvPicPr>
          <p:blipFill rotWithShape="1">
            <a:blip r:embed="rId3">
              <a:alphaModFix/>
            </a:blip>
            <a:srcRect t="67791" b="15120"/>
            <a:stretch/>
          </p:blipFill>
          <p:spPr>
            <a:xfrm>
              <a:off x="8817800" y="0"/>
              <a:ext cx="346351" cy="1258600"/>
            </a:xfrm>
            <a:prstGeom prst="rect">
              <a:avLst/>
            </a:prstGeom>
            <a:noFill/>
            <a:ln>
              <a:noFill/>
            </a:ln>
            <a:effectLst>
              <a:outerShdw blurRad="285750" dist="133350" dir="8220000" algn="bl" rotWithShape="0">
                <a:schemeClr val="accent3"/>
              </a:outerShdw>
            </a:effectLst>
          </p:spPr>
        </p:pic>
      </p:grpSp>
      <p:cxnSp>
        <p:nvCxnSpPr>
          <p:cNvPr id="137" name="Google Shape;137;p16"/>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4">
  <p:cSld name="TITLE_ONLY_4">
    <p:spTree>
      <p:nvGrpSpPr>
        <p:cNvPr id="1" name="Shape 171"/>
        <p:cNvGrpSpPr/>
        <p:nvPr/>
      </p:nvGrpSpPr>
      <p:grpSpPr>
        <a:xfrm>
          <a:off x="0" y="0"/>
          <a:ext cx="0" cy="0"/>
          <a:chOff x="0" y="0"/>
          <a:chExt cx="0" cy="0"/>
        </a:xfrm>
      </p:grpSpPr>
      <p:sp>
        <p:nvSpPr>
          <p:cNvPr id="172" name="Google Shape;17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3" name="Google Shape;173;p22"/>
          <p:cNvGrpSpPr/>
          <p:nvPr/>
        </p:nvGrpSpPr>
        <p:grpSpPr>
          <a:xfrm>
            <a:off x="0" y="-4975"/>
            <a:ext cx="9146324" cy="3721325"/>
            <a:chOff x="0" y="-4975"/>
            <a:chExt cx="9146324" cy="3721325"/>
          </a:xfrm>
        </p:grpSpPr>
        <p:pic>
          <p:nvPicPr>
            <p:cNvPr id="174" name="Google Shape;174;p22"/>
            <p:cNvPicPr preferRelativeResize="0"/>
            <p:nvPr/>
          </p:nvPicPr>
          <p:blipFill rotWithShape="1">
            <a:blip r:embed="rId2">
              <a:alphaModFix/>
            </a:blip>
            <a:srcRect l="67243" r="16176"/>
            <a:stretch/>
          </p:blipFill>
          <p:spPr>
            <a:xfrm>
              <a:off x="0" y="1627300"/>
              <a:ext cx="286999" cy="2089049"/>
            </a:xfrm>
            <a:prstGeom prst="rect">
              <a:avLst/>
            </a:prstGeom>
            <a:noFill/>
            <a:ln>
              <a:noFill/>
            </a:ln>
            <a:effectLst>
              <a:outerShdw blurRad="428625" dist="133350" dir="2460000" algn="bl" rotWithShape="0">
                <a:schemeClr val="accent3"/>
              </a:outerShdw>
            </a:effectLst>
          </p:spPr>
        </p:pic>
        <p:pic>
          <p:nvPicPr>
            <p:cNvPr id="175" name="Google Shape;175;p22"/>
            <p:cNvPicPr preferRelativeResize="0"/>
            <p:nvPr/>
          </p:nvPicPr>
          <p:blipFill rotWithShape="1">
            <a:blip r:embed="rId3">
              <a:alphaModFix/>
            </a:blip>
            <a:srcRect t="75209" b="7701"/>
            <a:stretch/>
          </p:blipFill>
          <p:spPr>
            <a:xfrm>
              <a:off x="5964425" y="-4975"/>
              <a:ext cx="3181899" cy="375300"/>
            </a:xfrm>
            <a:prstGeom prst="rect">
              <a:avLst/>
            </a:prstGeom>
            <a:noFill/>
            <a:ln>
              <a:noFill/>
            </a:ln>
            <a:effectLst>
              <a:outerShdw blurRad="285750" dist="133350" dir="8220000" algn="bl" rotWithShape="0">
                <a:schemeClr val="accent3"/>
              </a:outerShdw>
            </a:effectLst>
          </p:spPr>
        </p:pic>
      </p:grpSp>
      <p:cxnSp>
        <p:nvCxnSpPr>
          <p:cNvPr id="176" name="Google Shape;176;p22"/>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1"/>
        <p:cNvGrpSpPr/>
        <p:nvPr/>
      </p:nvGrpSpPr>
      <p:grpSpPr>
        <a:xfrm>
          <a:off x="0" y="0"/>
          <a:ext cx="0" cy="0"/>
          <a:chOff x="0" y="0"/>
          <a:chExt cx="0" cy="0"/>
        </a:xfrm>
      </p:grpSpPr>
      <p:grpSp>
        <p:nvGrpSpPr>
          <p:cNvPr id="202" name="Google Shape;202;p28"/>
          <p:cNvGrpSpPr/>
          <p:nvPr/>
        </p:nvGrpSpPr>
        <p:grpSpPr>
          <a:xfrm>
            <a:off x="0" y="-4250"/>
            <a:ext cx="9143999" cy="3696713"/>
            <a:chOff x="0" y="-4250"/>
            <a:chExt cx="9143999" cy="3696713"/>
          </a:xfrm>
        </p:grpSpPr>
        <p:pic>
          <p:nvPicPr>
            <p:cNvPr id="203" name="Google Shape;203;p28"/>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204" name="Google Shape;204;p28"/>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grpSp>
        <p:nvGrpSpPr>
          <p:cNvPr id="205" name="Google Shape;205;p28"/>
          <p:cNvGrpSpPr/>
          <p:nvPr/>
        </p:nvGrpSpPr>
        <p:grpSpPr>
          <a:xfrm>
            <a:off x="713225" y="539500"/>
            <a:ext cx="7739700" cy="4235350"/>
            <a:chOff x="713225" y="539500"/>
            <a:chExt cx="7739700" cy="4235350"/>
          </a:xfrm>
        </p:grpSpPr>
        <p:cxnSp>
          <p:nvCxnSpPr>
            <p:cNvPr id="206" name="Google Shape;206;p28"/>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207" name="Google Shape;207;p28"/>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1pPr>
            <a:lvl2pPr lvl="1"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2pPr>
            <a:lvl3pPr lvl="2"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3pPr>
            <a:lvl4pPr lvl="3"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4pPr>
            <a:lvl5pPr lvl="4"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5pPr>
            <a:lvl6pPr lvl="5"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6pPr>
            <a:lvl7pPr lvl="6"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7pPr>
            <a:lvl8pPr lvl="7"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8pPr>
            <a:lvl9pPr lvl="8"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5" r:id="rId4"/>
    <p:sldLayoutId id="2147483658" r:id="rId5"/>
    <p:sldLayoutId id="2147483660" r:id="rId6"/>
    <p:sldLayoutId id="2147483662" r:id="rId7"/>
    <p:sldLayoutId id="2147483668" r:id="rId8"/>
    <p:sldLayoutId id="2147483674" r:id="rId9"/>
    <p:sldLayoutId id="2147483675" r:id="rId10"/>
    <p:sldLayoutId id="214748367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svg"/></Relationships>
</file>

<file path=ppt/slides/_rels/slide1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image" Target="../media/image26.jpg"/><Relationship Id="rId4" Type="http://schemas.openxmlformats.org/officeDocument/2006/relationships/image" Target="../media/image25.jpg"/></Relationships>
</file>

<file path=ppt/slides/_rels/slide13.xml.rels><?xml version="1.0" encoding="UTF-8" standalone="yes"?>
<Relationships xmlns="http://schemas.openxmlformats.org/package/2006/relationships"><Relationship Id="rId8" Type="http://schemas.openxmlformats.org/officeDocument/2006/relationships/image" Target="../media/image29.jpg"/><Relationship Id="rId3" Type="http://schemas.openxmlformats.org/officeDocument/2006/relationships/image" Target="../media/image24.jpg"/><Relationship Id="rId7"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image" Target="../media/image26.jpg"/><Relationship Id="rId4" Type="http://schemas.openxmlformats.org/officeDocument/2006/relationships/image" Target="../media/image25.jp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4.sv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33.png"/><Relationship Id="rId5" Type="http://schemas.openxmlformats.org/officeDocument/2006/relationships/image" Target="../media/image32.svg"/><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0.png"/><Relationship Id="rId7" Type="http://schemas.openxmlformats.org/officeDocument/2006/relationships/image" Target="../media/image32.svg"/><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31.png"/><Relationship Id="rId5" Type="http://schemas.openxmlformats.org/officeDocument/2006/relationships/image" Target="../media/image36.svg"/><Relationship Id="rId4" Type="http://schemas.openxmlformats.org/officeDocument/2006/relationships/image" Target="../media/image35.png"/><Relationship Id="rId9" Type="http://schemas.openxmlformats.org/officeDocument/2006/relationships/image" Target="../media/image34.svg"/></Relationships>
</file>

<file path=ppt/slides/_rels/slide16.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9.svg"/><Relationship Id="rId3" Type="http://schemas.openxmlformats.org/officeDocument/2006/relationships/image" Target="../media/image30.png"/><Relationship Id="rId7" Type="http://schemas.openxmlformats.org/officeDocument/2006/relationships/image" Target="../media/image32.svg"/><Relationship Id="rId12"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31.png"/><Relationship Id="rId11" Type="http://schemas.microsoft.com/office/2007/relationships/hdphoto" Target="../media/hdphoto1.wdp"/><Relationship Id="rId5" Type="http://schemas.openxmlformats.org/officeDocument/2006/relationships/image" Target="../media/image36.svg"/><Relationship Id="rId15" Type="http://schemas.openxmlformats.org/officeDocument/2006/relationships/image" Target="../media/image41.svg"/><Relationship Id="rId10" Type="http://schemas.openxmlformats.org/officeDocument/2006/relationships/image" Target="../media/image37.png"/><Relationship Id="rId4" Type="http://schemas.openxmlformats.org/officeDocument/2006/relationships/image" Target="../media/image35.png"/><Relationship Id="rId9" Type="http://schemas.openxmlformats.org/officeDocument/2006/relationships/image" Target="../media/image34.svg"/><Relationship Id="rId14" Type="http://schemas.openxmlformats.org/officeDocument/2006/relationships/image" Target="../media/image40.png"/></Relationships>
</file>

<file path=ppt/slides/_rels/slide17.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9.svg"/><Relationship Id="rId3" Type="http://schemas.openxmlformats.org/officeDocument/2006/relationships/image" Target="../media/image30.png"/><Relationship Id="rId7" Type="http://schemas.openxmlformats.org/officeDocument/2006/relationships/image" Target="../media/image32.svg"/><Relationship Id="rId12" Type="http://schemas.openxmlformats.org/officeDocument/2006/relationships/image" Target="../media/image38.png"/><Relationship Id="rId17" Type="http://schemas.openxmlformats.org/officeDocument/2006/relationships/image" Target="../media/image43.svg"/><Relationship Id="rId2" Type="http://schemas.openxmlformats.org/officeDocument/2006/relationships/notesSlide" Target="../notesSlides/notesSlide17.xml"/><Relationship Id="rId16" Type="http://schemas.openxmlformats.org/officeDocument/2006/relationships/image" Target="../media/image42.png"/><Relationship Id="rId1" Type="http://schemas.openxmlformats.org/officeDocument/2006/relationships/slideLayout" Target="../slideLayouts/slideLayout8.xml"/><Relationship Id="rId6" Type="http://schemas.openxmlformats.org/officeDocument/2006/relationships/image" Target="../media/image31.png"/><Relationship Id="rId11" Type="http://schemas.microsoft.com/office/2007/relationships/hdphoto" Target="../media/hdphoto1.wdp"/><Relationship Id="rId5" Type="http://schemas.openxmlformats.org/officeDocument/2006/relationships/image" Target="../media/image36.svg"/><Relationship Id="rId15" Type="http://schemas.openxmlformats.org/officeDocument/2006/relationships/image" Target="../media/image41.svg"/><Relationship Id="rId10" Type="http://schemas.openxmlformats.org/officeDocument/2006/relationships/image" Target="../media/image37.png"/><Relationship Id="rId4" Type="http://schemas.openxmlformats.org/officeDocument/2006/relationships/image" Target="../media/image35.png"/><Relationship Id="rId9" Type="http://schemas.openxmlformats.org/officeDocument/2006/relationships/image" Target="../media/image34.svg"/><Relationship Id="rId14" Type="http://schemas.openxmlformats.org/officeDocument/2006/relationships/image" Target="../media/image40.png"/></Relationships>
</file>

<file path=ppt/slides/_rels/slide18.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9.svg"/><Relationship Id="rId3" Type="http://schemas.openxmlformats.org/officeDocument/2006/relationships/image" Target="../media/image30.png"/><Relationship Id="rId7" Type="http://schemas.openxmlformats.org/officeDocument/2006/relationships/image" Target="../media/image32.svg"/><Relationship Id="rId12" Type="http://schemas.openxmlformats.org/officeDocument/2006/relationships/image" Target="../media/image38.png"/><Relationship Id="rId17" Type="http://schemas.openxmlformats.org/officeDocument/2006/relationships/image" Target="../media/image45.svg"/><Relationship Id="rId2" Type="http://schemas.openxmlformats.org/officeDocument/2006/relationships/notesSlide" Target="../notesSlides/notesSlide18.xml"/><Relationship Id="rId16" Type="http://schemas.openxmlformats.org/officeDocument/2006/relationships/image" Target="../media/image44.png"/><Relationship Id="rId1" Type="http://schemas.openxmlformats.org/officeDocument/2006/relationships/slideLayout" Target="../slideLayouts/slideLayout8.xml"/><Relationship Id="rId6" Type="http://schemas.openxmlformats.org/officeDocument/2006/relationships/image" Target="../media/image31.png"/><Relationship Id="rId11" Type="http://schemas.microsoft.com/office/2007/relationships/hdphoto" Target="../media/hdphoto1.wdp"/><Relationship Id="rId5" Type="http://schemas.openxmlformats.org/officeDocument/2006/relationships/image" Target="../media/image36.svg"/><Relationship Id="rId15" Type="http://schemas.openxmlformats.org/officeDocument/2006/relationships/image" Target="../media/image41.svg"/><Relationship Id="rId10" Type="http://schemas.openxmlformats.org/officeDocument/2006/relationships/image" Target="../media/image37.png"/><Relationship Id="rId4" Type="http://schemas.openxmlformats.org/officeDocument/2006/relationships/image" Target="../media/image35.png"/><Relationship Id="rId9" Type="http://schemas.openxmlformats.org/officeDocument/2006/relationships/image" Target="../media/image34.svg"/><Relationship Id="rId14" Type="http://schemas.openxmlformats.org/officeDocument/2006/relationships/image" Target="../media/image40.png"/></Relationships>
</file>

<file path=ppt/slides/_rels/slide19.xml.rels><?xml version="1.0" encoding="UTF-8" standalone="yes"?>
<Relationships xmlns="http://schemas.openxmlformats.org/package/2006/relationships"><Relationship Id="rId8" Type="http://schemas.openxmlformats.org/officeDocument/2006/relationships/image" Target="../media/image51.svg"/><Relationship Id="rId13" Type="http://schemas.openxmlformats.org/officeDocument/2006/relationships/image" Target="../media/image32.svg"/><Relationship Id="rId3" Type="http://schemas.openxmlformats.org/officeDocument/2006/relationships/image" Target="../media/image46.png"/><Relationship Id="rId7" Type="http://schemas.openxmlformats.org/officeDocument/2006/relationships/image" Target="../media/image50.png"/><Relationship Id="rId12"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49.png"/><Relationship Id="rId11" Type="http://schemas.openxmlformats.org/officeDocument/2006/relationships/image" Target="../media/image52.png"/><Relationship Id="rId5" Type="http://schemas.openxmlformats.org/officeDocument/2006/relationships/image" Target="../media/image48.png"/><Relationship Id="rId10" Type="http://schemas.openxmlformats.org/officeDocument/2006/relationships/image" Target="../media/image34.svg"/><Relationship Id="rId4" Type="http://schemas.openxmlformats.org/officeDocument/2006/relationships/image" Target="../media/image47.png"/><Relationship Id="rId9"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2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2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55.sv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5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7.jpg"/><Relationship Id="rId5" Type="http://schemas.openxmlformats.org/officeDocument/2006/relationships/image" Target="../media/image56.jp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60.sv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55.sv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8" Type="http://schemas.openxmlformats.org/officeDocument/2006/relationships/hyperlink" Target="https://www.flaticon.com/free-icons/web-layout" TargetMode="External"/><Relationship Id="rId3" Type="http://schemas.openxmlformats.org/officeDocument/2006/relationships/hyperlink" Target="https://www.flaticon.com/free-icons/antenna" TargetMode="External"/><Relationship Id="rId7" Type="http://schemas.openxmlformats.org/officeDocument/2006/relationships/hyperlink" Target="https://www.flaticon.com/free-icons/business-and-finance" TargetMode="External"/><Relationship Id="rId2" Type="http://schemas.openxmlformats.org/officeDocument/2006/relationships/hyperlink" Target="https://www.flaticon.com/free-icons/light-dependent-resistor" TargetMode="External"/><Relationship Id="rId1" Type="http://schemas.openxmlformats.org/officeDocument/2006/relationships/slideLayout" Target="../slideLayouts/slideLayout11.xml"/><Relationship Id="rId6" Type="http://schemas.openxmlformats.org/officeDocument/2006/relationships/hyperlink" Target="https://www.flaticon.com/free-icons/id" TargetMode="External"/><Relationship Id="rId5" Type="http://schemas.openxmlformats.org/officeDocument/2006/relationships/hyperlink" Target="https://www.flaticon.com/free-icons/decode" TargetMode="External"/><Relationship Id="rId4" Type="http://schemas.openxmlformats.org/officeDocument/2006/relationships/hyperlink" Target="https://www.flaticon.com/free-icons/spirit-level" TargetMode="External"/><Relationship Id="rId9" Type="http://schemas.openxmlformats.org/officeDocument/2006/relationships/hyperlink" Target="https://www.flaticon.com/free-icons/serpen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jp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image" Target="../media/image64.jpeg"/><Relationship Id="rId1" Type="http://schemas.openxmlformats.org/officeDocument/2006/relationships/slideLayout" Target="../slideLayouts/slideLayout11.xml"/><Relationship Id="rId5" Type="http://schemas.openxmlformats.org/officeDocument/2006/relationships/image" Target="../media/image56.jpg"/><Relationship Id="rId4" Type="http://schemas.openxmlformats.org/officeDocument/2006/relationships/image" Target="../media/image65.jpg"/></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7"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image" Target="../media/image26.jpg"/><Relationship Id="rId4" Type="http://schemas.openxmlformats.org/officeDocument/2006/relationships/image" Target="../media/image25.jpg"/></Relationships>
</file>

<file path=ppt/slides/_rels/slide35.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24.jpg"/><Relationship Id="rId7" Type="http://schemas.openxmlformats.org/officeDocument/2006/relationships/image" Target="../media/image66.png"/><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image" Target="../media/image27.png"/><Relationship Id="rId11" Type="http://schemas.openxmlformats.org/officeDocument/2006/relationships/image" Target="../media/image28.PNG"/><Relationship Id="rId5" Type="http://schemas.openxmlformats.org/officeDocument/2006/relationships/image" Target="../media/image26.jpg"/><Relationship Id="rId10" Type="http://schemas.openxmlformats.org/officeDocument/2006/relationships/image" Target="../media/image29.jpg"/><Relationship Id="rId4" Type="http://schemas.openxmlformats.org/officeDocument/2006/relationships/image" Target="../media/image25.jpg"/><Relationship Id="rId9" Type="http://schemas.openxmlformats.org/officeDocument/2006/relationships/image" Target="../media/image51.svg"/></Relationships>
</file>

<file path=ppt/slides/_rels/slide36.xml.rels><?xml version="1.0" encoding="UTF-8" standalone="yes"?>
<Relationships xmlns="http://schemas.openxmlformats.org/package/2006/relationships"><Relationship Id="rId8" Type="http://schemas.openxmlformats.org/officeDocument/2006/relationships/image" Target="../media/image51.svg"/><Relationship Id="rId3" Type="http://schemas.openxmlformats.org/officeDocument/2006/relationships/image" Target="../media/image25.jpg"/><Relationship Id="rId7" Type="http://schemas.openxmlformats.org/officeDocument/2006/relationships/image" Target="../media/image50.png"/><Relationship Id="rId2" Type="http://schemas.openxmlformats.org/officeDocument/2006/relationships/notesSlide" Target="../notesSlides/notesSlide28.xml"/><Relationship Id="rId1" Type="http://schemas.openxmlformats.org/officeDocument/2006/relationships/slideLayout" Target="../slideLayouts/slideLayout6.xml"/><Relationship Id="rId6" Type="http://schemas.openxmlformats.org/officeDocument/2006/relationships/image" Target="../media/image66.png"/><Relationship Id="rId5" Type="http://schemas.openxmlformats.org/officeDocument/2006/relationships/image" Target="../media/image29.jpg"/><Relationship Id="rId4" Type="http://schemas.openxmlformats.org/officeDocument/2006/relationships/image" Target="../media/image26.jpg"/></Relationships>
</file>

<file path=ppt/slides/_rels/slide3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image" Target="../media/image51.svg"/><Relationship Id="rId13" Type="http://schemas.openxmlformats.org/officeDocument/2006/relationships/image" Target="../media/image32.svg"/><Relationship Id="rId3" Type="http://schemas.openxmlformats.org/officeDocument/2006/relationships/image" Target="../media/image46.png"/><Relationship Id="rId7" Type="http://schemas.openxmlformats.org/officeDocument/2006/relationships/image" Target="../media/image50.png"/><Relationship Id="rId12" Type="http://schemas.openxmlformats.org/officeDocument/2006/relationships/image" Target="../media/image31.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49.png"/><Relationship Id="rId11" Type="http://schemas.openxmlformats.org/officeDocument/2006/relationships/image" Target="../media/image52.png"/><Relationship Id="rId5" Type="http://schemas.openxmlformats.org/officeDocument/2006/relationships/image" Target="../media/image48.png"/><Relationship Id="rId10" Type="http://schemas.openxmlformats.org/officeDocument/2006/relationships/image" Target="../media/image34.svg"/><Relationship Id="rId4" Type="http://schemas.openxmlformats.org/officeDocument/2006/relationships/image" Target="../media/image47.png"/><Relationship Id="rId9" Type="http://schemas.openxmlformats.org/officeDocument/2006/relationships/image" Target="../media/image33.png"/></Relationships>
</file>

<file path=ppt/slides/_rels/slide3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8" Type="http://schemas.openxmlformats.org/officeDocument/2006/relationships/image" Target="../media/image71.svg"/><Relationship Id="rId3" Type="http://schemas.openxmlformats.org/officeDocument/2006/relationships/image" Target="../media/image68.png"/><Relationship Id="rId7" Type="http://schemas.openxmlformats.org/officeDocument/2006/relationships/image" Target="../media/image70.png"/><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9.svg"/></Relationships>
</file>

<file path=ppt/slides/_rels/slide42.xml.rels><?xml version="1.0" encoding="UTF-8" standalone="yes"?>
<Relationships xmlns="http://schemas.openxmlformats.org/package/2006/relationships"><Relationship Id="rId8" Type="http://schemas.openxmlformats.org/officeDocument/2006/relationships/image" Target="../media/image36.svg"/><Relationship Id="rId13" Type="http://schemas.openxmlformats.org/officeDocument/2006/relationships/image" Target="../media/image34.svg"/><Relationship Id="rId3" Type="http://schemas.openxmlformats.org/officeDocument/2006/relationships/image" Target="../media/image20.png"/><Relationship Id="rId7" Type="http://schemas.openxmlformats.org/officeDocument/2006/relationships/image" Target="../media/image35.png"/><Relationship Id="rId12" Type="http://schemas.openxmlformats.org/officeDocument/2006/relationships/image" Target="../media/image33.png"/><Relationship Id="rId2" Type="http://schemas.openxmlformats.org/officeDocument/2006/relationships/notesSlide" Target="../notesSlides/notesSlide33.xml"/><Relationship Id="rId1" Type="http://schemas.openxmlformats.org/officeDocument/2006/relationships/slideLayout" Target="../slideLayouts/slideLayout8.xml"/><Relationship Id="rId6" Type="http://schemas.openxmlformats.org/officeDocument/2006/relationships/image" Target="../media/image30.png"/><Relationship Id="rId11" Type="http://schemas.openxmlformats.org/officeDocument/2006/relationships/image" Target="../media/image32.svg"/><Relationship Id="rId5" Type="http://schemas.openxmlformats.org/officeDocument/2006/relationships/image" Target="../media/image22.png"/><Relationship Id="rId10" Type="http://schemas.openxmlformats.org/officeDocument/2006/relationships/image" Target="../media/image31.png"/><Relationship Id="rId4" Type="http://schemas.openxmlformats.org/officeDocument/2006/relationships/image" Target="../media/image21.svg"/><Relationship Id="rId9" Type="http://schemas.openxmlformats.org/officeDocument/2006/relationships/image" Target="../media/image23.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p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7.sv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ctrTitle"/>
          </p:nvPr>
        </p:nvSpPr>
        <p:spPr>
          <a:xfrm>
            <a:off x="3528123" y="1876806"/>
            <a:ext cx="4708301" cy="216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Talking Mailbox</a:t>
            </a:r>
            <a:endParaRPr dirty="0"/>
          </a:p>
        </p:txBody>
      </p:sp>
      <p:sp>
        <p:nvSpPr>
          <p:cNvPr id="224" name="Google Shape;224;p33"/>
          <p:cNvSpPr txBox="1">
            <a:spLocks noGrp="1"/>
          </p:cNvSpPr>
          <p:nvPr>
            <p:ph type="subTitle" idx="1"/>
          </p:nvPr>
        </p:nvSpPr>
        <p:spPr>
          <a:xfrm>
            <a:off x="1018025" y="528894"/>
            <a:ext cx="5607963" cy="577800"/>
          </a:xfrm>
          <a:prstGeom prst="rect">
            <a:avLst/>
          </a:prstGeom>
        </p:spPr>
        <p:txBody>
          <a:bodyPr spcFirstLastPara="1" wrap="square" lIns="91425" tIns="91425" rIns="91425" bIns="91425" anchor="t" anchorCtr="0">
            <a:noAutofit/>
          </a:bodyPr>
          <a:lstStyle/>
          <a:p>
            <a:pPr marL="0" lvl="0" indent="0"/>
            <a:r>
              <a:rPr lang="en-US" sz="1800" b="1" dirty="0"/>
              <a:t>LoRa-WAN Post Detection System</a:t>
            </a:r>
            <a:endParaRPr sz="1800" b="1" dirty="0"/>
          </a:p>
        </p:txBody>
      </p:sp>
      <p:sp>
        <p:nvSpPr>
          <p:cNvPr id="225" name="Google Shape;225;p33"/>
          <p:cNvSpPr txBox="1"/>
          <p:nvPr/>
        </p:nvSpPr>
        <p:spPr>
          <a:xfrm>
            <a:off x="2406326" y="4433150"/>
            <a:ext cx="5228188" cy="34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Roboto"/>
                <a:ea typeface="Roboto"/>
                <a:cs typeface="Roboto"/>
                <a:sym typeface="Roboto"/>
              </a:rPr>
              <a:t>By Abhinav Kothari (33349) and Justin Chin Cheong (34140)</a:t>
            </a:r>
            <a:endParaRPr dirty="0">
              <a:solidFill>
                <a:schemeClr val="dk1"/>
              </a:solidFill>
              <a:latin typeface="Roboto"/>
              <a:ea typeface="Roboto"/>
              <a:cs typeface="Roboto"/>
              <a:sym typeface="Roboto"/>
            </a:endParaRPr>
          </a:p>
        </p:txBody>
      </p:sp>
      <p:pic>
        <p:nvPicPr>
          <p:cNvPr id="4" name="Graphic 3">
            <a:extLst>
              <a:ext uri="{FF2B5EF4-FFF2-40B4-BE49-F238E27FC236}">
                <a16:creationId xmlns:a16="http://schemas.microsoft.com/office/drawing/2014/main" id="{8F57D983-69FC-A606-6885-799CC343E1E0}"/>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1711382" y="1876806"/>
            <a:ext cx="1389888" cy="1389888"/>
          </a:xfrm>
          <a:prstGeom prst="rect">
            <a:avLst/>
          </a:prstGeom>
        </p:spPr>
      </p:pic>
    </p:spTree>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7">
          <a:extLst>
            <a:ext uri="{FF2B5EF4-FFF2-40B4-BE49-F238E27FC236}">
              <a16:creationId xmlns:a16="http://schemas.microsoft.com/office/drawing/2014/main" id="{D5375089-550A-4013-0748-9E9151BE46AD}"/>
            </a:ext>
          </a:extLst>
        </p:cNvPr>
        <p:cNvGrpSpPr/>
        <p:nvPr/>
      </p:nvGrpSpPr>
      <p:grpSpPr>
        <a:xfrm>
          <a:off x="0" y="0"/>
          <a:ext cx="0" cy="0"/>
          <a:chOff x="0" y="0"/>
          <a:chExt cx="0" cy="0"/>
        </a:xfrm>
      </p:grpSpPr>
      <p:sp>
        <p:nvSpPr>
          <p:cNvPr id="348" name="Google Shape;348;p41">
            <a:extLst>
              <a:ext uri="{FF2B5EF4-FFF2-40B4-BE49-F238E27FC236}">
                <a16:creationId xmlns:a16="http://schemas.microsoft.com/office/drawing/2014/main" id="{B13C834C-DFE5-C8C4-3F81-5CEF3CF58397}"/>
              </a:ext>
            </a:extLst>
          </p:cNvPr>
          <p:cNvSpPr txBox="1">
            <a:spLocks noGrp="1"/>
          </p:cNvSpPr>
          <p:nvPr>
            <p:ph type="title"/>
          </p:nvPr>
        </p:nvSpPr>
        <p:spPr>
          <a:xfrm>
            <a:off x="720000" y="190124"/>
            <a:ext cx="7704000" cy="572700"/>
          </a:xfrm>
        </p:spPr>
        <p:txBody>
          <a:bodyPr spcFirstLastPara="1" wrap="square" lIns="91425" tIns="91425" rIns="91425" bIns="91425" anchor="ctr" anchorCtr="0">
            <a:noAutofit/>
          </a:bodyPr>
          <a:lstStyle/>
          <a:p>
            <a:pPr marL="0" lvl="0" indent="0" rtl="0">
              <a:spcBef>
                <a:spcPts val="0"/>
              </a:spcBef>
              <a:spcAft>
                <a:spcPts val="0"/>
              </a:spcAft>
              <a:buNone/>
            </a:pPr>
            <a:r>
              <a:rPr lang="en-US" sz="2800" dirty="0"/>
              <a:t>System Flowchart</a:t>
            </a:r>
          </a:p>
        </p:txBody>
      </p:sp>
      <p:pic>
        <p:nvPicPr>
          <p:cNvPr id="6" name="Picture 5">
            <a:extLst>
              <a:ext uri="{FF2B5EF4-FFF2-40B4-BE49-F238E27FC236}">
                <a16:creationId xmlns:a16="http://schemas.microsoft.com/office/drawing/2014/main" id="{3D04DCC2-06B4-73D2-9D82-B9095E8897EE}"/>
              </a:ext>
            </a:extLst>
          </p:cNvPr>
          <p:cNvPicPr>
            <a:picLocks noChangeAspect="1"/>
          </p:cNvPicPr>
          <p:nvPr/>
        </p:nvPicPr>
        <p:blipFill>
          <a:blip r:embed="rId3"/>
          <a:srcRect/>
          <a:stretch/>
        </p:blipFill>
        <p:spPr>
          <a:xfrm>
            <a:off x="0" y="762824"/>
            <a:ext cx="9135706" cy="4106155"/>
          </a:xfrm>
          <a:prstGeom prst="rect">
            <a:avLst/>
          </a:prstGeom>
        </p:spPr>
      </p:pic>
    </p:spTree>
    <p:extLst>
      <p:ext uri="{BB962C8B-B14F-4D97-AF65-F5344CB8AC3E}">
        <p14:creationId xmlns:p14="http://schemas.microsoft.com/office/powerpoint/2010/main" val="538043648"/>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3FA34F-A88D-00C3-3EBC-3A447B5C6721}"/>
              </a:ext>
            </a:extLst>
          </p:cNvPr>
          <p:cNvSpPr>
            <a:spLocks noGrp="1"/>
          </p:cNvSpPr>
          <p:nvPr>
            <p:ph type="title"/>
          </p:nvPr>
        </p:nvSpPr>
        <p:spPr>
          <a:xfrm>
            <a:off x="2135550" y="684776"/>
            <a:ext cx="4872900" cy="1964400"/>
          </a:xfrm>
        </p:spPr>
        <p:txBody>
          <a:bodyPr/>
          <a:lstStyle/>
          <a:p>
            <a:r>
              <a:rPr lang="en-US" sz="4000" dirty="0"/>
              <a:t>System Development</a:t>
            </a:r>
          </a:p>
        </p:txBody>
      </p:sp>
      <p:sp>
        <p:nvSpPr>
          <p:cNvPr id="4" name="Subtitle 3">
            <a:extLst>
              <a:ext uri="{FF2B5EF4-FFF2-40B4-BE49-F238E27FC236}">
                <a16:creationId xmlns:a16="http://schemas.microsoft.com/office/drawing/2014/main" id="{057C242C-B4C0-E12A-593E-ECABF74C9B70}"/>
              </a:ext>
            </a:extLst>
          </p:cNvPr>
          <p:cNvSpPr>
            <a:spLocks noGrp="1"/>
          </p:cNvSpPr>
          <p:nvPr>
            <p:ph type="subTitle" idx="1"/>
          </p:nvPr>
        </p:nvSpPr>
        <p:spPr>
          <a:xfrm>
            <a:off x="2135550" y="2683189"/>
            <a:ext cx="4872900" cy="671100"/>
          </a:xfrm>
        </p:spPr>
        <p:txBody>
          <a:bodyPr/>
          <a:lstStyle/>
          <a:p>
            <a:r>
              <a:rPr lang="en-US" sz="2000" dirty="0"/>
              <a:t>Sensor Interfacing</a:t>
            </a:r>
          </a:p>
        </p:txBody>
      </p:sp>
      <p:pic>
        <p:nvPicPr>
          <p:cNvPr id="7" name="Graphic 6">
            <a:extLst>
              <a:ext uri="{FF2B5EF4-FFF2-40B4-BE49-F238E27FC236}">
                <a16:creationId xmlns:a16="http://schemas.microsoft.com/office/drawing/2014/main" id="{88B750AB-0527-2B0F-8D72-6C8899B8EF5C}"/>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2670885" y="3789738"/>
            <a:ext cx="457200" cy="457200"/>
          </a:xfrm>
          <a:prstGeom prst="rect">
            <a:avLst/>
          </a:prstGeom>
        </p:spPr>
      </p:pic>
      <p:pic>
        <p:nvPicPr>
          <p:cNvPr id="10" name="Picture 9">
            <a:extLst>
              <a:ext uri="{FF2B5EF4-FFF2-40B4-BE49-F238E27FC236}">
                <a16:creationId xmlns:a16="http://schemas.microsoft.com/office/drawing/2014/main" id="{49EFC4AF-3EEE-7BC2-450D-557447EDAAA0}"/>
              </a:ext>
            </a:extLst>
          </p:cNvPr>
          <p:cNvPicPr>
            <a:picLocks noChangeAspect="1"/>
          </p:cNvPicPr>
          <p:nvPr/>
        </p:nvPicPr>
        <p:blipFill>
          <a:blip r:embed="rId5">
            <a:duotone>
              <a:schemeClr val="accent1">
                <a:shade val="45000"/>
                <a:satMod val="135000"/>
              </a:schemeClr>
              <a:prstClr val="white"/>
            </a:duotone>
          </a:blip>
          <a:srcRect/>
          <a:stretch/>
        </p:blipFill>
        <p:spPr>
          <a:xfrm>
            <a:off x="6019435" y="3789738"/>
            <a:ext cx="457200" cy="457200"/>
          </a:xfrm>
          <a:prstGeom prst="rect">
            <a:avLst/>
          </a:prstGeom>
        </p:spPr>
      </p:pic>
      <p:pic>
        <p:nvPicPr>
          <p:cNvPr id="13" name="Graphic 10">
            <a:extLst>
              <a:ext uri="{FF2B5EF4-FFF2-40B4-BE49-F238E27FC236}">
                <a16:creationId xmlns:a16="http://schemas.microsoft.com/office/drawing/2014/main" id="{E498B968-47EC-7E42-5ED6-A1593A205BA3}"/>
              </a:ext>
            </a:extLst>
          </p:cNvPr>
          <p:cNvPicPr>
            <a:picLocks noChangeAspect="1"/>
          </p:cNvPicPr>
          <p:nvPr/>
        </p:nvPicPr>
        <p:blipFill>
          <a:blip r:embed="rId6">
            <a:duotone>
              <a:schemeClr val="accent1">
                <a:shade val="45000"/>
                <a:satMod val="135000"/>
              </a:schemeClr>
              <a:prstClr val="white"/>
            </a:duotone>
          </a:blip>
          <a:srcRect/>
          <a:stretch/>
        </p:blipFill>
        <p:spPr>
          <a:xfrm>
            <a:off x="4343400" y="3789738"/>
            <a:ext cx="457200" cy="457200"/>
          </a:xfrm>
          <a:prstGeom prst="rect">
            <a:avLst/>
          </a:prstGeom>
        </p:spPr>
      </p:pic>
    </p:spTree>
    <p:extLst>
      <p:ext uri="{BB962C8B-B14F-4D97-AF65-F5344CB8AC3E}">
        <p14:creationId xmlns:p14="http://schemas.microsoft.com/office/powerpoint/2010/main" val="4171152322"/>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9">
          <a:extLst>
            <a:ext uri="{FF2B5EF4-FFF2-40B4-BE49-F238E27FC236}">
              <a16:creationId xmlns:a16="http://schemas.microsoft.com/office/drawing/2014/main" id="{3307E099-B54C-C5D8-4DFD-C821F225A53B}"/>
            </a:ext>
          </a:extLst>
        </p:cNvPr>
        <p:cNvGrpSpPr/>
        <p:nvPr/>
      </p:nvGrpSpPr>
      <p:grpSpPr>
        <a:xfrm>
          <a:off x="0" y="0"/>
          <a:ext cx="0" cy="0"/>
          <a:chOff x="0" y="0"/>
          <a:chExt cx="0" cy="0"/>
        </a:xfrm>
      </p:grpSpPr>
      <p:sp>
        <p:nvSpPr>
          <p:cNvPr id="290" name="Google Shape;290;p39">
            <a:extLst>
              <a:ext uri="{FF2B5EF4-FFF2-40B4-BE49-F238E27FC236}">
                <a16:creationId xmlns:a16="http://schemas.microsoft.com/office/drawing/2014/main" id="{AEBC7157-2BA6-A933-CE41-C01259DA34D0}"/>
              </a:ext>
            </a:extLst>
          </p:cNvPr>
          <p:cNvSpPr txBox="1">
            <a:spLocks noGrp="1"/>
          </p:cNvSpPr>
          <p:nvPr>
            <p:ph type="title"/>
          </p:nvPr>
        </p:nvSpPr>
        <p:spPr>
          <a:xfrm>
            <a:off x="366044" y="654912"/>
            <a:ext cx="395813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Sensor Interfacing</a:t>
            </a:r>
            <a:endParaRPr dirty="0"/>
          </a:p>
        </p:txBody>
      </p:sp>
      <p:pic>
        <p:nvPicPr>
          <p:cNvPr id="18" name="Picture 17">
            <a:extLst>
              <a:ext uri="{FF2B5EF4-FFF2-40B4-BE49-F238E27FC236}">
                <a16:creationId xmlns:a16="http://schemas.microsoft.com/office/drawing/2014/main" id="{441A57F0-DED5-ECD0-86A8-8F124CC480B7}"/>
              </a:ext>
            </a:extLst>
          </p:cNvPr>
          <p:cNvPicPr>
            <a:picLocks noChangeAspect="1"/>
          </p:cNvPicPr>
          <p:nvPr/>
        </p:nvPicPr>
        <p:blipFill>
          <a:blip r:embed="rId3"/>
          <a:stretch>
            <a:fillRect/>
          </a:stretch>
        </p:blipFill>
        <p:spPr>
          <a:xfrm>
            <a:off x="9668063" y="1434365"/>
            <a:ext cx="2851360" cy="2851360"/>
          </a:xfrm>
          <a:prstGeom prst="rect">
            <a:avLst/>
          </a:prstGeom>
        </p:spPr>
      </p:pic>
      <p:pic>
        <p:nvPicPr>
          <p:cNvPr id="20" name="Picture 19">
            <a:extLst>
              <a:ext uri="{FF2B5EF4-FFF2-40B4-BE49-F238E27FC236}">
                <a16:creationId xmlns:a16="http://schemas.microsoft.com/office/drawing/2014/main" id="{ABF3B766-6341-1CFB-2FF3-DACD56D94DA2}"/>
              </a:ext>
            </a:extLst>
          </p:cNvPr>
          <p:cNvPicPr>
            <a:picLocks noChangeAspect="1"/>
          </p:cNvPicPr>
          <p:nvPr/>
        </p:nvPicPr>
        <p:blipFill>
          <a:blip r:embed="rId4"/>
          <a:srcRect l="31882" r="23893"/>
          <a:stretch>
            <a:fillRect/>
          </a:stretch>
        </p:blipFill>
        <p:spPr>
          <a:xfrm rot="5400000">
            <a:off x="10256728" y="1413436"/>
            <a:ext cx="2274664" cy="2893219"/>
          </a:xfrm>
          <a:prstGeom prst="rect">
            <a:avLst/>
          </a:prstGeom>
        </p:spPr>
      </p:pic>
      <p:pic>
        <p:nvPicPr>
          <p:cNvPr id="22" name="Picture 21">
            <a:extLst>
              <a:ext uri="{FF2B5EF4-FFF2-40B4-BE49-F238E27FC236}">
                <a16:creationId xmlns:a16="http://schemas.microsoft.com/office/drawing/2014/main" id="{1075B37C-1050-1BA6-2F43-088E88FF531B}"/>
              </a:ext>
            </a:extLst>
          </p:cNvPr>
          <p:cNvPicPr>
            <a:picLocks noChangeAspect="1"/>
          </p:cNvPicPr>
          <p:nvPr/>
        </p:nvPicPr>
        <p:blipFill>
          <a:blip r:embed="rId5"/>
          <a:stretch>
            <a:fillRect/>
          </a:stretch>
        </p:blipFill>
        <p:spPr>
          <a:xfrm>
            <a:off x="11595895" y="1492898"/>
            <a:ext cx="2489550" cy="2792827"/>
          </a:xfrm>
          <a:prstGeom prst="rect">
            <a:avLst/>
          </a:prstGeom>
        </p:spPr>
      </p:pic>
      <p:pic>
        <p:nvPicPr>
          <p:cNvPr id="24" name="Picture 23">
            <a:extLst>
              <a:ext uri="{FF2B5EF4-FFF2-40B4-BE49-F238E27FC236}">
                <a16:creationId xmlns:a16="http://schemas.microsoft.com/office/drawing/2014/main" id="{4CDB5897-1FCB-1687-07F4-1C11F3AC7E76}"/>
              </a:ext>
            </a:extLst>
          </p:cNvPr>
          <p:cNvPicPr>
            <a:picLocks noChangeAspect="1"/>
          </p:cNvPicPr>
          <p:nvPr/>
        </p:nvPicPr>
        <p:blipFill>
          <a:blip r:embed="rId6"/>
          <a:stretch>
            <a:fillRect/>
          </a:stretch>
        </p:blipFill>
        <p:spPr>
          <a:xfrm>
            <a:off x="2345112" y="1227612"/>
            <a:ext cx="5000948" cy="3264867"/>
          </a:xfrm>
          <a:prstGeom prst="rect">
            <a:avLst/>
          </a:prstGeom>
        </p:spPr>
      </p:pic>
    </p:spTree>
    <p:extLst>
      <p:ext uri="{BB962C8B-B14F-4D97-AF65-F5344CB8AC3E}">
        <p14:creationId xmlns:p14="http://schemas.microsoft.com/office/powerpoint/2010/main" val="3591806453"/>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9">
          <a:extLst>
            <a:ext uri="{FF2B5EF4-FFF2-40B4-BE49-F238E27FC236}">
              <a16:creationId xmlns:a16="http://schemas.microsoft.com/office/drawing/2014/main" id="{32F77D1D-6F35-8045-D79A-0925A1EAA25D}"/>
            </a:ext>
          </a:extLst>
        </p:cNvPr>
        <p:cNvGrpSpPr/>
        <p:nvPr/>
      </p:nvGrpSpPr>
      <p:grpSpPr>
        <a:xfrm>
          <a:off x="0" y="0"/>
          <a:ext cx="0" cy="0"/>
          <a:chOff x="0" y="0"/>
          <a:chExt cx="0" cy="0"/>
        </a:xfrm>
      </p:grpSpPr>
      <p:sp>
        <p:nvSpPr>
          <p:cNvPr id="290" name="Google Shape;290;p39">
            <a:extLst>
              <a:ext uri="{FF2B5EF4-FFF2-40B4-BE49-F238E27FC236}">
                <a16:creationId xmlns:a16="http://schemas.microsoft.com/office/drawing/2014/main" id="{16E8FBF0-C977-2A6D-DB9C-CF9169CA20D3}"/>
              </a:ext>
            </a:extLst>
          </p:cNvPr>
          <p:cNvSpPr txBox="1">
            <a:spLocks noGrp="1"/>
          </p:cNvSpPr>
          <p:nvPr>
            <p:ph type="title"/>
          </p:nvPr>
        </p:nvSpPr>
        <p:spPr>
          <a:xfrm>
            <a:off x="366044" y="654912"/>
            <a:ext cx="395813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Sensor Interfacing</a:t>
            </a:r>
            <a:endParaRPr dirty="0"/>
          </a:p>
        </p:txBody>
      </p:sp>
      <p:pic>
        <p:nvPicPr>
          <p:cNvPr id="18" name="Picture 17">
            <a:extLst>
              <a:ext uri="{FF2B5EF4-FFF2-40B4-BE49-F238E27FC236}">
                <a16:creationId xmlns:a16="http://schemas.microsoft.com/office/drawing/2014/main" id="{816AE52F-8299-1A88-CE8F-4B199A32DED8}"/>
              </a:ext>
            </a:extLst>
          </p:cNvPr>
          <p:cNvPicPr>
            <a:picLocks noChangeAspect="1"/>
          </p:cNvPicPr>
          <p:nvPr/>
        </p:nvPicPr>
        <p:blipFill>
          <a:blip r:embed="rId3"/>
          <a:stretch>
            <a:fillRect/>
          </a:stretch>
        </p:blipFill>
        <p:spPr>
          <a:xfrm>
            <a:off x="-3194518" y="1227612"/>
            <a:ext cx="2851360" cy="2851360"/>
          </a:xfrm>
          <a:prstGeom prst="rect">
            <a:avLst/>
          </a:prstGeom>
        </p:spPr>
      </p:pic>
      <p:pic>
        <p:nvPicPr>
          <p:cNvPr id="20" name="Picture 19">
            <a:extLst>
              <a:ext uri="{FF2B5EF4-FFF2-40B4-BE49-F238E27FC236}">
                <a16:creationId xmlns:a16="http://schemas.microsoft.com/office/drawing/2014/main" id="{A3F0B2C8-8520-C220-6B20-C88C2CF9B5EE}"/>
              </a:ext>
            </a:extLst>
          </p:cNvPr>
          <p:cNvPicPr>
            <a:picLocks noChangeAspect="1"/>
          </p:cNvPicPr>
          <p:nvPr/>
        </p:nvPicPr>
        <p:blipFill>
          <a:blip r:embed="rId4"/>
          <a:srcRect l="31882" r="23893"/>
          <a:stretch>
            <a:fillRect/>
          </a:stretch>
        </p:blipFill>
        <p:spPr>
          <a:xfrm rot="5400000">
            <a:off x="11326605" y="1413439"/>
            <a:ext cx="2274664" cy="2893219"/>
          </a:xfrm>
          <a:prstGeom prst="rect">
            <a:avLst/>
          </a:prstGeom>
        </p:spPr>
      </p:pic>
      <p:pic>
        <p:nvPicPr>
          <p:cNvPr id="22" name="Picture 21">
            <a:extLst>
              <a:ext uri="{FF2B5EF4-FFF2-40B4-BE49-F238E27FC236}">
                <a16:creationId xmlns:a16="http://schemas.microsoft.com/office/drawing/2014/main" id="{87558122-FB2F-8655-4FFE-2E8F60C1AB6D}"/>
              </a:ext>
            </a:extLst>
          </p:cNvPr>
          <p:cNvPicPr>
            <a:picLocks noChangeAspect="1"/>
          </p:cNvPicPr>
          <p:nvPr/>
        </p:nvPicPr>
        <p:blipFill>
          <a:blip r:embed="rId5"/>
          <a:stretch>
            <a:fillRect/>
          </a:stretch>
        </p:blipFill>
        <p:spPr>
          <a:xfrm>
            <a:off x="11595895" y="1492898"/>
            <a:ext cx="2489550" cy="2792827"/>
          </a:xfrm>
          <a:prstGeom prst="rect">
            <a:avLst/>
          </a:prstGeom>
        </p:spPr>
      </p:pic>
      <p:pic>
        <p:nvPicPr>
          <p:cNvPr id="24" name="Picture 23">
            <a:extLst>
              <a:ext uri="{FF2B5EF4-FFF2-40B4-BE49-F238E27FC236}">
                <a16:creationId xmlns:a16="http://schemas.microsoft.com/office/drawing/2014/main" id="{A2416088-2C81-CA96-FC90-03BF9DCE38AB}"/>
              </a:ext>
            </a:extLst>
          </p:cNvPr>
          <p:cNvPicPr>
            <a:picLocks noChangeAspect="1"/>
          </p:cNvPicPr>
          <p:nvPr/>
        </p:nvPicPr>
        <p:blipFill>
          <a:blip r:embed="rId6"/>
          <a:stretch>
            <a:fillRect/>
          </a:stretch>
        </p:blipFill>
        <p:spPr>
          <a:xfrm>
            <a:off x="-6769786" y="1227612"/>
            <a:ext cx="5000948" cy="3264867"/>
          </a:xfrm>
          <a:prstGeom prst="rect">
            <a:avLst/>
          </a:prstGeom>
        </p:spPr>
      </p:pic>
      <p:sp>
        <p:nvSpPr>
          <p:cNvPr id="2" name="Google Shape;290;p39">
            <a:extLst>
              <a:ext uri="{FF2B5EF4-FFF2-40B4-BE49-F238E27FC236}">
                <a16:creationId xmlns:a16="http://schemas.microsoft.com/office/drawing/2014/main" id="{43D40B82-3CB3-4EC7-3262-8F3C9243AB72}"/>
              </a:ext>
            </a:extLst>
          </p:cNvPr>
          <p:cNvSpPr txBox="1">
            <a:spLocks/>
          </p:cNvSpPr>
          <p:nvPr/>
        </p:nvSpPr>
        <p:spPr>
          <a:xfrm>
            <a:off x="5000637" y="654912"/>
            <a:ext cx="3958136"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1pPr>
            <a:lvl2pPr marR="0" lvl="1"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2pPr>
            <a:lvl3pPr marR="0" lvl="2"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3pPr>
            <a:lvl4pPr marR="0" lvl="3"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4pPr>
            <a:lvl5pPr marR="0" lvl="4"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5pPr>
            <a:lvl6pPr marR="0" lvl="5"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6pPr>
            <a:lvl7pPr marR="0" lvl="6"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7pPr>
            <a:lvl8pPr marR="0" lvl="7"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8pPr>
            <a:lvl9pPr marR="0" lvl="8"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9pPr>
          </a:lstStyle>
          <a:p>
            <a:r>
              <a:rPr lang="en-US" dirty="0"/>
              <a:t>Load Cell Platform</a:t>
            </a:r>
          </a:p>
        </p:txBody>
      </p:sp>
      <p:pic>
        <p:nvPicPr>
          <p:cNvPr id="4" name="Picture 3">
            <a:extLst>
              <a:ext uri="{FF2B5EF4-FFF2-40B4-BE49-F238E27FC236}">
                <a16:creationId xmlns:a16="http://schemas.microsoft.com/office/drawing/2014/main" id="{C204B817-6762-8FC6-180E-508589960165}"/>
              </a:ext>
            </a:extLst>
          </p:cNvPr>
          <p:cNvPicPr>
            <a:picLocks noChangeAspect="1"/>
          </p:cNvPicPr>
          <p:nvPr/>
        </p:nvPicPr>
        <p:blipFill>
          <a:blip r:embed="rId7"/>
          <a:stretch>
            <a:fillRect/>
          </a:stretch>
        </p:blipFill>
        <p:spPr>
          <a:xfrm>
            <a:off x="613863" y="1820195"/>
            <a:ext cx="3958137" cy="2079699"/>
          </a:xfrm>
          <a:prstGeom prst="rect">
            <a:avLst/>
          </a:prstGeom>
        </p:spPr>
      </p:pic>
      <p:pic>
        <p:nvPicPr>
          <p:cNvPr id="3" name="Picture 2">
            <a:extLst>
              <a:ext uri="{FF2B5EF4-FFF2-40B4-BE49-F238E27FC236}">
                <a16:creationId xmlns:a16="http://schemas.microsoft.com/office/drawing/2014/main" id="{FF020852-DB80-7F65-3CFC-0CC7819C91C7}"/>
              </a:ext>
            </a:extLst>
          </p:cNvPr>
          <p:cNvPicPr>
            <a:picLocks noChangeAspect="1"/>
          </p:cNvPicPr>
          <p:nvPr/>
        </p:nvPicPr>
        <p:blipFill>
          <a:blip r:embed="rId8"/>
          <a:srcRect b="28761"/>
          <a:stretch>
            <a:fillRect/>
          </a:stretch>
        </p:blipFill>
        <p:spPr>
          <a:xfrm>
            <a:off x="4572000" y="1646559"/>
            <a:ext cx="3769410" cy="2426971"/>
          </a:xfrm>
          <a:prstGeom prst="rect">
            <a:avLst/>
          </a:prstGeom>
        </p:spPr>
      </p:pic>
    </p:spTree>
    <p:extLst>
      <p:ext uri="{BB962C8B-B14F-4D97-AF65-F5344CB8AC3E}">
        <p14:creationId xmlns:p14="http://schemas.microsoft.com/office/powerpoint/2010/main" val="211774010"/>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749F78-4AFD-1E51-B52E-B620786479FC}"/>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18E0E5C-CC79-DC3F-4EBB-E1EAA5994267}"/>
              </a:ext>
            </a:extLst>
          </p:cNvPr>
          <p:cNvSpPr>
            <a:spLocks noGrp="1"/>
          </p:cNvSpPr>
          <p:nvPr>
            <p:ph type="title"/>
          </p:nvPr>
        </p:nvSpPr>
        <p:spPr>
          <a:xfrm>
            <a:off x="2135550" y="684776"/>
            <a:ext cx="4872900" cy="1964400"/>
          </a:xfrm>
        </p:spPr>
        <p:txBody>
          <a:bodyPr/>
          <a:lstStyle/>
          <a:p>
            <a:r>
              <a:rPr lang="en-US" sz="4000" dirty="0"/>
              <a:t>System Development</a:t>
            </a:r>
          </a:p>
        </p:txBody>
      </p:sp>
      <p:sp>
        <p:nvSpPr>
          <p:cNvPr id="4" name="Subtitle 3">
            <a:extLst>
              <a:ext uri="{FF2B5EF4-FFF2-40B4-BE49-F238E27FC236}">
                <a16:creationId xmlns:a16="http://schemas.microsoft.com/office/drawing/2014/main" id="{B93D674C-126F-DB84-D952-DADF8441CF74}"/>
              </a:ext>
            </a:extLst>
          </p:cNvPr>
          <p:cNvSpPr>
            <a:spLocks noGrp="1"/>
          </p:cNvSpPr>
          <p:nvPr>
            <p:ph type="subTitle" idx="1"/>
          </p:nvPr>
        </p:nvSpPr>
        <p:spPr>
          <a:xfrm>
            <a:off x="2135550" y="2683189"/>
            <a:ext cx="4872900" cy="671100"/>
          </a:xfrm>
        </p:spPr>
        <p:txBody>
          <a:bodyPr/>
          <a:lstStyle/>
          <a:p>
            <a:r>
              <a:rPr lang="en-US" sz="2000" dirty="0"/>
              <a:t>Communication</a:t>
            </a:r>
          </a:p>
        </p:txBody>
      </p:sp>
      <p:pic>
        <p:nvPicPr>
          <p:cNvPr id="15" name="Picture 14" descr="A black background with a black square&#10;&#10;AI-generated content may be incorrect.">
            <a:extLst>
              <a:ext uri="{FF2B5EF4-FFF2-40B4-BE49-F238E27FC236}">
                <a16:creationId xmlns:a16="http://schemas.microsoft.com/office/drawing/2014/main" id="{D8A4F895-D3D4-6126-1B51-4CAFF618CAAC}"/>
              </a:ext>
            </a:extLst>
          </p:cNvPr>
          <p:cNvPicPr>
            <a:picLocks noChangeAspect="1"/>
          </p:cNvPicPr>
          <p:nvPr/>
        </p:nvPicPr>
        <p:blipFill>
          <a:blip r:embed="rId3">
            <a:duotone>
              <a:schemeClr val="accent1">
                <a:shade val="45000"/>
                <a:satMod val="135000"/>
              </a:schemeClr>
              <a:prstClr val="white"/>
            </a:duotone>
          </a:blip>
          <a:stretch>
            <a:fillRect/>
          </a:stretch>
        </p:blipFill>
        <p:spPr>
          <a:xfrm>
            <a:off x="2711590" y="3665136"/>
            <a:ext cx="457200" cy="457200"/>
          </a:xfrm>
          <a:prstGeom prst="rect">
            <a:avLst/>
          </a:prstGeom>
        </p:spPr>
      </p:pic>
      <p:pic>
        <p:nvPicPr>
          <p:cNvPr id="18" name="Graphic 17">
            <a:extLst>
              <a:ext uri="{FF2B5EF4-FFF2-40B4-BE49-F238E27FC236}">
                <a16:creationId xmlns:a16="http://schemas.microsoft.com/office/drawing/2014/main" id="{874A90FB-238C-7CC5-FC4B-BC4A64D17DCE}"/>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5975210" y="3662991"/>
            <a:ext cx="457200" cy="457200"/>
          </a:xfrm>
          <a:prstGeom prst="rect">
            <a:avLst/>
          </a:prstGeom>
        </p:spPr>
      </p:pic>
      <p:pic>
        <p:nvPicPr>
          <p:cNvPr id="20" name="Graphic 19" descr="Server with solid fill">
            <a:extLst>
              <a:ext uri="{FF2B5EF4-FFF2-40B4-BE49-F238E27FC236}">
                <a16:creationId xmlns:a16="http://schemas.microsoft.com/office/drawing/2014/main" id="{16EB0DEB-61C8-AECC-89A1-58BBE29B1AD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343400" y="3662991"/>
            <a:ext cx="457200" cy="457200"/>
          </a:xfrm>
          <a:prstGeom prst="rect">
            <a:avLst/>
          </a:prstGeom>
        </p:spPr>
      </p:pic>
    </p:spTree>
    <p:extLst>
      <p:ext uri="{BB962C8B-B14F-4D97-AF65-F5344CB8AC3E}">
        <p14:creationId xmlns:p14="http://schemas.microsoft.com/office/powerpoint/2010/main" val="257291700"/>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1">
          <a:extLst>
            <a:ext uri="{FF2B5EF4-FFF2-40B4-BE49-F238E27FC236}">
              <a16:creationId xmlns:a16="http://schemas.microsoft.com/office/drawing/2014/main" id="{7A9A2EBA-68D9-03E3-2B59-85D86A78723D}"/>
            </a:ext>
          </a:extLst>
        </p:cNvPr>
        <p:cNvGrpSpPr/>
        <p:nvPr/>
      </p:nvGrpSpPr>
      <p:grpSpPr>
        <a:xfrm>
          <a:off x="0" y="0"/>
          <a:ext cx="0" cy="0"/>
          <a:chOff x="0" y="0"/>
          <a:chExt cx="0" cy="0"/>
        </a:xfrm>
      </p:grpSpPr>
      <p:sp>
        <p:nvSpPr>
          <p:cNvPr id="445" name="Google Shape;445;p46">
            <a:extLst>
              <a:ext uri="{FF2B5EF4-FFF2-40B4-BE49-F238E27FC236}">
                <a16:creationId xmlns:a16="http://schemas.microsoft.com/office/drawing/2014/main" id="{965161BA-7430-8EE6-5BE1-DB297AFA1DAA}"/>
              </a:ext>
            </a:extLst>
          </p:cNvPr>
          <p:cNvSpPr txBox="1">
            <a:spLocks noGrp="1"/>
          </p:cNvSpPr>
          <p:nvPr>
            <p:ph type="title"/>
          </p:nvPr>
        </p:nvSpPr>
        <p:spPr>
          <a:xfrm>
            <a:off x="651420" y="68473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LoRaWAN</a:t>
            </a:r>
            <a:endParaRPr dirty="0"/>
          </a:p>
        </p:txBody>
      </p:sp>
      <p:grpSp>
        <p:nvGrpSpPr>
          <p:cNvPr id="44" name="Group 43">
            <a:extLst>
              <a:ext uri="{FF2B5EF4-FFF2-40B4-BE49-F238E27FC236}">
                <a16:creationId xmlns:a16="http://schemas.microsoft.com/office/drawing/2014/main" id="{389837A3-C81F-0840-2F37-07AFBC0A4CE1}"/>
              </a:ext>
            </a:extLst>
          </p:cNvPr>
          <p:cNvGrpSpPr/>
          <p:nvPr/>
        </p:nvGrpSpPr>
        <p:grpSpPr>
          <a:xfrm>
            <a:off x="2011919" y="2507525"/>
            <a:ext cx="1332681" cy="1115407"/>
            <a:chOff x="5149454" y="2524443"/>
            <a:chExt cx="1332681" cy="1115407"/>
          </a:xfrm>
        </p:grpSpPr>
        <p:sp>
          <p:nvSpPr>
            <p:cNvPr id="448" name="Google Shape;448;p46">
              <a:extLst>
                <a:ext uri="{FF2B5EF4-FFF2-40B4-BE49-F238E27FC236}">
                  <a16:creationId xmlns:a16="http://schemas.microsoft.com/office/drawing/2014/main" id="{75AED46B-A7F6-2D0B-FA12-9846283F88E1}"/>
                </a:ext>
              </a:extLst>
            </p:cNvPr>
            <p:cNvSpPr txBox="1"/>
            <p:nvPr/>
          </p:nvSpPr>
          <p:spPr>
            <a:xfrm>
              <a:off x="5149454" y="3220150"/>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LoRa Antenna</a:t>
              </a:r>
              <a:endParaRPr sz="1800" b="1" dirty="0">
                <a:solidFill>
                  <a:schemeClr val="dk1"/>
                </a:solidFill>
                <a:latin typeface="Manrope"/>
                <a:ea typeface="Manrope"/>
                <a:cs typeface="Manrope"/>
                <a:sym typeface="Manrope"/>
              </a:endParaRPr>
            </a:p>
          </p:txBody>
        </p:sp>
        <p:pic>
          <p:nvPicPr>
            <p:cNvPr id="7" name="Picture 6" descr="A black background with a black square&#10;&#10;AI-generated content may be incorrect.">
              <a:extLst>
                <a:ext uri="{FF2B5EF4-FFF2-40B4-BE49-F238E27FC236}">
                  <a16:creationId xmlns:a16="http://schemas.microsoft.com/office/drawing/2014/main" id="{7CDFBE7A-7A1B-106E-6EA3-A369B8E81138}"/>
                </a:ext>
              </a:extLst>
            </p:cNvPr>
            <p:cNvPicPr>
              <a:picLocks noChangeAspect="1"/>
            </p:cNvPicPr>
            <p:nvPr/>
          </p:nvPicPr>
          <p:blipFill>
            <a:blip r:embed="rId3">
              <a:duotone>
                <a:schemeClr val="accent1">
                  <a:shade val="45000"/>
                  <a:satMod val="135000"/>
                </a:schemeClr>
                <a:prstClr val="white"/>
              </a:duotone>
            </a:blip>
            <a:stretch>
              <a:fillRect/>
            </a:stretch>
          </p:blipFill>
          <p:spPr>
            <a:xfrm>
              <a:off x="5612835" y="2524443"/>
              <a:ext cx="457200" cy="457200"/>
            </a:xfrm>
            <a:prstGeom prst="rect">
              <a:avLst/>
            </a:prstGeom>
          </p:spPr>
        </p:pic>
      </p:grpSp>
      <p:grpSp>
        <p:nvGrpSpPr>
          <p:cNvPr id="42" name="Group 41">
            <a:extLst>
              <a:ext uri="{FF2B5EF4-FFF2-40B4-BE49-F238E27FC236}">
                <a16:creationId xmlns:a16="http://schemas.microsoft.com/office/drawing/2014/main" id="{0293E1D1-D70E-839E-67AB-B6F2073BD37B}"/>
              </a:ext>
            </a:extLst>
          </p:cNvPr>
          <p:cNvGrpSpPr/>
          <p:nvPr/>
        </p:nvGrpSpPr>
        <p:grpSpPr>
          <a:xfrm>
            <a:off x="494582" y="2520239"/>
            <a:ext cx="1850844" cy="1117627"/>
            <a:chOff x="2709588" y="2499090"/>
            <a:chExt cx="1850844" cy="1117627"/>
          </a:xfrm>
        </p:grpSpPr>
        <p:sp>
          <p:nvSpPr>
            <p:cNvPr id="449" name="Google Shape;449;p46">
              <a:extLst>
                <a:ext uri="{FF2B5EF4-FFF2-40B4-BE49-F238E27FC236}">
                  <a16:creationId xmlns:a16="http://schemas.microsoft.com/office/drawing/2014/main" id="{8A069200-0016-0696-EEEF-F33BA9D93E12}"/>
                </a:ext>
              </a:extLst>
            </p:cNvPr>
            <p:cNvSpPr txBox="1"/>
            <p:nvPr/>
          </p:nvSpPr>
          <p:spPr>
            <a:xfrm>
              <a:off x="2709588" y="3197017"/>
              <a:ext cx="1850844"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ESP32 + SW1262</a:t>
              </a:r>
              <a:endParaRPr sz="1800" b="1" dirty="0">
                <a:solidFill>
                  <a:schemeClr val="dk1"/>
                </a:solidFill>
                <a:latin typeface="Manrope"/>
                <a:ea typeface="Manrope"/>
                <a:cs typeface="Manrope"/>
                <a:sym typeface="Manrope"/>
              </a:endParaRPr>
            </a:p>
          </p:txBody>
        </p:sp>
        <p:pic>
          <p:nvPicPr>
            <p:cNvPr id="9" name="Graphic 8" descr="Processor with solid fill">
              <a:extLst>
                <a:ext uri="{FF2B5EF4-FFF2-40B4-BE49-F238E27FC236}">
                  <a16:creationId xmlns:a16="http://schemas.microsoft.com/office/drawing/2014/main" id="{DED9CF86-B917-1CA5-9FF8-8AE39F5A347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06410" y="2499090"/>
              <a:ext cx="457200" cy="457200"/>
            </a:xfrm>
            <a:prstGeom prst="rect">
              <a:avLst/>
            </a:prstGeom>
          </p:spPr>
        </p:pic>
      </p:grpSp>
      <p:grpSp>
        <p:nvGrpSpPr>
          <p:cNvPr id="19" name="Group 18">
            <a:extLst>
              <a:ext uri="{FF2B5EF4-FFF2-40B4-BE49-F238E27FC236}">
                <a16:creationId xmlns:a16="http://schemas.microsoft.com/office/drawing/2014/main" id="{2FC05899-0BCF-249D-2F90-3CED85D73D98}"/>
              </a:ext>
            </a:extLst>
          </p:cNvPr>
          <p:cNvGrpSpPr/>
          <p:nvPr/>
        </p:nvGrpSpPr>
        <p:grpSpPr>
          <a:xfrm>
            <a:off x="6684632" y="1220652"/>
            <a:ext cx="2025128" cy="1078290"/>
            <a:chOff x="5504270" y="3354834"/>
            <a:chExt cx="2025128" cy="1078290"/>
          </a:xfrm>
        </p:grpSpPr>
        <p:sp>
          <p:nvSpPr>
            <p:cNvPr id="451" name="Google Shape;451;p46">
              <a:extLst>
                <a:ext uri="{FF2B5EF4-FFF2-40B4-BE49-F238E27FC236}">
                  <a16:creationId xmlns:a16="http://schemas.microsoft.com/office/drawing/2014/main" id="{8502CB5D-AF1C-0F22-6E82-310EC04D0AE5}"/>
                </a:ext>
              </a:extLst>
            </p:cNvPr>
            <p:cNvSpPr txBox="1"/>
            <p:nvPr/>
          </p:nvSpPr>
          <p:spPr>
            <a:xfrm>
              <a:off x="5504270" y="4013424"/>
              <a:ext cx="2025128"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Website/Mail</a:t>
              </a:r>
              <a:endParaRPr sz="1800" b="1" dirty="0">
                <a:solidFill>
                  <a:schemeClr val="dk1"/>
                </a:solidFill>
                <a:latin typeface="Manrope"/>
                <a:ea typeface="Manrope"/>
                <a:cs typeface="Manrope"/>
                <a:sym typeface="Manrope"/>
              </a:endParaRPr>
            </a:p>
          </p:txBody>
        </p:sp>
        <p:pic>
          <p:nvPicPr>
            <p:cNvPr id="13" name="Graphic 12">
              <a:extLst>
                <a:ext uri="{FF2B5EF4-FFF2-40B4-BE49-F238E27FC236}">
                  <a16:creationId xmlns:a16="http://schemas.microsoft.com/office/drawing/2014/main" id="{C8136BCE-35FA-BF06-58CE-0E9EE4A1C349}"/>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6288234" y="3354834"/>
              <a:ext cx="457200" cy="457200"/>
            </a:xfrm>
            <a:prstGeom prst="rect">
              <a:avLst/>
            </a:prstGeom>
          </p:spPr>
        </p:pic>
      </p:grpSp>
      <p:grpSp>
        <p:nvGrpSpPr>
          <p:cNvPr id="50" name="Group 49">
            <a:extLst>
              <a:ext uri="{FF2B5EF4-FFF2-40B4-BE49-F238E27FC236}">
                <a16:creationId xmlns:a16="http://schemas.microsoft.com/office/drawing/2014/main" id="{BB14C39A-68E0-BCF7-EBFF-A85E74AD1300}"/>
              </a:ext>
            </a:extLst>
          </p:cNvPr>
          <p:cNvGrpSpPr/>
          <p:nvPr/>
        </p:nvGrpSpPr>
        <p:grpSpPr>
          <a:xfrm>
            <a:off x="6598920" y="2522298"/>
            <a:ext cx="2126238" cy="795733"/>
            <a:chOff x="6598920" y="2522298"/>
            <a:chExt cx="2126238" cy="795733"/>
          </a:xfrm>
        </p:grpSpPr>
        <p:pic>
          <p:nvPicPr>
            <p:cNvPr id="21" name="Graphic 20" descr="Server with solid fill">
              <a:extLst>
                <a:ext uri="{FF2B5EF4-FFF2-40B4-BE49-F238E27FC236}">
                  <a16:creationId xmlns:a16="http://schemas.microsoft.com/office/drawing/2014/main" id="{C4BC672B-A8B3-2DA1-34DD-4BB74BD2ED1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466523" y="2522298"/>
              <a:ext cx="457200" cy="457200"/>
            </a:xfrm>
            <a:prstGeom prst="rect">
              <a:avLst/>
            </a:prstGeom>
          </p:spPr>
        </p:pic>
        <p:sp>
          <p:nvSpPr>
            <p:cNvPr id="22" name="Google Shape;447;p46">
              <a:extLst>
                <a:ext uri="{FF2B5EF4-FFF2-40B4-BE49-F238E27FC236}">
                  <a16:creationId xmlns:a16="http://schemas.microsoft.com/office/drawing/2014/main" id="{926CA595-7DFE-AF26-46A3-5D425E4053AD}"/>
                </a:ext>
              </a:extLst>
            </p:cNvPr>
            <p:cNvSpPr txBox="1"/>
            <p:nvPr/>
          </p:nvSpPr>
          <p:spPr>
            <a:xfrm>
              <a:off x="6598920" y="2898331"/>
              <a:ext cx="2126238"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Application Layer</a:t>
              </a:r>
              <a:endParaRPr sz="1800" b="1" dirty="0">
                <a:solidFill>
                  <a:schemeClr val="dk1"/>
                </a:solidFill>
                <a:latin typeface="Manrope"/>
                <a:ea typeface="Manrope"/>
                <a:cs typeface="Manrope"/>
                <a:sym typeface="Manrope"/>
              </a:endParaRPr>
            </a:p>
          </p:txBody>
        </p:sp>
      </p:grpSp>
      <p:cxnSp>
        <p:nvCxnSpPr>
          <p:cNvPr id="40" name="Straight Arrow Connector 39">
            <a:extLst>
              <a:ext uri="{FF2B5EF4-FFF2-40B4-BE49-F238E27FC236}">
                <a16:creationId xmlns:a16="http://schemas.microsoft.com/office/drawing/2014/main" id="{B1E0761D-8147-7105-CC44-646BCC8F2E17}"/>
              </a:ext>
            </a:extLst>
          </p:cNvPr>
          <p:cNvCxnSpPr>
            <a:cxnSpLocks/>
          </p:cNvCxnSpPr>
          <p:nvPr/>
        </p:nvCxnSpPr>
        <p:spPr>
          <a:xfrm>
            <a:off x="1947784" y="2712329"/>
            <a:ext cx="342779" cy="0"/>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A2F71A9B-298E-B37A-5D2E-584CA2073CBC}"/>
              </a:ext>
            </a:extLst>
          </p:cNvPr>
          <p:cNvCxnSpPr>
            <a:cxnSpLocks/>
            <a:endCxn id="21" idx="1"/>
          </p:cNvCxnSpPr>
          <p:nvPr/>
        </p:nvCxnSpPr>
        <p:spPr>
          <a:xfrm>
            <a:off x="3208020" y="2712329"/>
            <a:ext cx="4258503" cy="38569"/>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F00FDD27-E8D9-0CF5-F672-E14EFF5FA672}"/>
              </a:ext>
            </a:extLst>
          </p:cNvPr>
          <p:cNvCxnSpPr>
            <a:cxnSpLocks/>
            <a:stCxn id="21" idx="0"/>
            <a:endCxn id="451" idx="2"/>
          </p:cNvCxnSpPr>
          <p:nvPr/>
        </p:nvCxnSpPr>
        <p:spPr>
          <a:xfrm flipV="1">
            <a:off x="7695123" y="2298942"/>
            <a:ext cx="2073" cy="22335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nvGrpSpPr>
          <p:cNvPr id="452" name="Group 451">
            <a:extLst>
              <a:ext uri="{FF2B5EF4-FFF2-40B4-BE49-F238E27FC236}">
                <a16:creationId xmlns:a16="http://schemas.microsoft.com/office/drawing/2014/main" id="{7EBFBC44-2519-1368-602D-A3C5E337360E}"/>
              </a:ext>
            </a:extLst>
          </p:cNvPr>
          <p:cNvGrpSpPr/>
          <p:nvPr/>
        </p:nvGrpSpPr>
        <p:grpSpPr>
          <a:xfrm>
            <a:off x="5986263" y="3578887"/>
            <a:ext cx="2437737" cy="954107"/>
            <a:chOff x="3023448" y="3691919"/>
            <a:chExt cx="2437737" cy="954107"/>
          </a:xfrm>
        </p:grpSpPr>
        <p:sp>
          <p:nvSpPr>
            <p:cNvPr id="60" name="TextBox 59">
              <a:extLst>
                <a:ext uri="{FF2B5EF4-FFF2-40B4-BE49-F238E27FC236}">
                  <a16:creationId xmlns:a16="http://schemas.microsoft.com/office/drawing/2014/main" id="{057F3E67-2510-9C1F-6303-B1C481C0CAF6}"/>
                </a:ext>
              </a:extLst>
            </p:cNvPr>
            <p:cNvSpPr txBox="1"/>
            <p:nvPr/>
          </p:nvSpPr>
          <p:spPr>
            <a:xfrm>
              <a:off x="3239102" y="3691919"/>
              <a:ext cx="2222083" cy="954107"/>
            </a:xfrm>
            <a:prstGeom prst="rect">
              <a:avLst/>
            </a:prstGeom>
            <a:noFill/>
          </p:spPr>
          <p:txBody>
            <a:bodyPr wrap="none" rtlCol="0">
              <a:spAutoFit/>
            </a:bodyPr>
            <a:lstStyle/>
            <a:p>
              <a:r>
                <a:rPr lang="en-US" b="1" dirty="0"/>
                <a:t>Legend Communication</a:t>
              </a:r>
            </a:p>
            <a:p>
              <a:r>
                <a:rPr lang="en-US" dirty="0"/>
                <a:t>Wired</a:t>
              </a:r>
              <a:br>
                <a:rPr lang="en-US" dirty="0"/>
              </a:br>
              <a:r>
                <a:rPr lang="en-US" dirty="0"/>
                <a:t>LoRaWAN</a:t>
              </a:r>
              <a:br>
                <a:rPr lang="en-US" dirty="0"/>
              </a:br>
              <a:r>
                <a:rPr lang="en-US" dirty="0"/>
                <a:t>Internal server</a:t>
              </a:r>
              <a:endParaRPr lang="LID4096" dirty="0"/>
            </a:p>
          </p:txBody>
        </p:sp>
        <p:cxnSp>
          <p:nvCxnSpPr>
            <p:cNvPr id="61" name="Straight Arrow Connector 60">
              <a:extLst>
                <a:ext uri="{FF2B5EF4-FFF2-40B4-BE49-F238E27FC236}">
                  <a16:creationId xmlns:a16="http://schemas.microsoft.com/office/drawing/2014/main" id="{83C92B87-F63B-08B5-4139-705C468BB1CE}"/>
                </a:ext>
              </a:extLst>
            </p:cNvPr>
            <p:cNvCxnSpPr>
              <a:cxnSpLocks/>
            </p:cNvCxnSpPr>
            <p:nvPr/>
          </p:nvCxnSpPr>
          <p:spPr>
            <a:xfrm rot="5400000" flipH="1" flipV="1">
              <a:off x="3141615" y="3920568"/>
              <a:ext cx="2782" cy="239116"/>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BC416B33-C340-1EC3-060F-662880CA07A8}"/>
                </a:ext>
              </a:extLst>
            </p:cNvPr>
            <p:cNvCxnSpPr>
              <a:cxnSpLocks/>
            </p:cNvCxnSpPr>
            <p:nvPr/>
          </p:nvCxnSpPr>
          <p:spPr>
            <a:xfrm rot="5400000" flipH="1" flipV="1">
              <a:off x="3141615" y="4161857"/>
              <a:ext cx="2782" cy="239116"/>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54404732-8213-4C15-CD78-1C2C2DC7EAC1}"/>
                </a:ext>
              </a:extLst>
            </p:cNvPr>
            <p:cNvCxnSpPr>
              <a:cxnSpLocks/>
            </p:cNvCxnSpPr>
            <p:nvPr/>
          </p:nvCxnSpPr>
          <p:spPr>
            <a:xfrm rot="5400000" flipH="1" flipV="1">
              <a:off x="3141615" y="4390077"/>
              <a:ext cx="2782" cy="23911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66594305"/>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1">
          <a:extLst>
            <a:ext uri="{FF2B5EF4-FFF2-40B4-BE49-F238E27FC236}">
              <a16:creationId xmlns:a16="http://schemas.microsoft.com/office/drawing/2014/main" id="{E9CA632B-A2E8-B316-D1CF-83B07CD835CE}"/>
            </a:ext>
          </a:extLst>
        </p:cNvPr>
        <p:cNvGrpSpPr/>
        <p:nvPr/>
      </p:nvGrpSpPr>
      <p:grpSpPr>
        <a:xfrm>
          <a:off x="0" y="0"/>
          <a:ext cx="0" cy="0"/>
          <a:chOff x="0" y="0"/>
          <a:chExt cx="0" cy="0"/>
        </a:xfrm>
      </p:grpSpPr>
      <p:sp>
        <p:nvSpPr>
          <p:cNvPr id="445" name="Google Shape;445;p46">
            <a:extLst>
              <a:ext uri="{FF2B5EF4-FFF2-40B4-BE49-F238E27FC236}">
                <a16:creationId xmlns:a16="http://schemas.microsoft.com/office/drawing/2014/main" id="{0BAF3D87-BF6B-B846-07F9-CED631D6A9AC}"/>
              </a:ext>
            </a:extLst>
          </p:cNvPr>
          <p:cNvSpPr txBox="1">
            <a:spLocks noGrp="1"/>
          </p:cNvSpPr>
          <p:nvPr>
            <p:ph type="title"/>
          </p:nvPr>
        </p:nvSpPr>
        <p:spPr>
          <a:xfrm>
            <a:off x="651420" y="68473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LoRaWAN</a:t>
            </a:r>
            <a:endParaRPr dirty="0"/>
          </a:p>
        </p:txBody>
      </p:sp>
      <p:grpSp>
        <p:nvGrpSpPr>
          <p:cNvPr id="44" name="Group 43">
            <a:extLst>
              <a:ext uri="{FF2B5EF4-FFF2-40B4-BE49-F238E27FC236}">
                <a16:creationId xmlns:a16="http://schemas.microsoft.com/office/drawing/2014/main" id="{67E8FF3E-A6AA-61A1-7820-86DA865B6AAA}"/>
              </a:ext>
            </a:extLst>
          </p:cNvPr>
          <p:cNvGrpSpPr/>
          <p:nvPr/>
        </p:nvGrpSpPr>
        <p:grpSpPr>
          <a:xfrm>
            <a:off x="2011919" y="2507525"/>
            <a:ext cx="1332681" cy="1115407"/>
            <a:chOff x="5149454" y="2524443"/>
            <a:chExt cx="1332681" cy="1115407"/>
          </a:xfrm>
        </p:grpSpPr>
        <p:sp>
          <p:nvSpPr>
            <p:cNvPr id="448" name="Google Shape;448;p46">
              <a:extLst>
                <a:ext uri="{FF2B5EF4-FFF2-40B4-BE49-F238E27FC236}">
                  <a16:creationId xmlns:a16="http://schemas.microsoft.com/office/drawing/2014/main" id="{4DE98A6D-9E48-DE3D-1FBB-07C802CAB960}"/>
                </a:ext>
              </a:extLst>
            </p:cNvPr>
            <p:cNvSpPr txBox="1"/>
            <p:nvPr/>
          </p:nvSpPr>
          <p:spPr>
            <a:xfrm>
              <a:off x="5149454" y="3220150"/>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LoRa Antenna</a:t>
              </a:r>
              <a:endParaRPr sz="1800" b="1" dirty="0">
                <a:solidFill>
                  <a:schemeClr val="dk1"/>
                </a:solidFill>
                <a:latin typeface="Manrope"/>
                <a:ea typeface="Manrope"/>
                <a:cs typeface="Manrope"/>
                <a:sym typeface="Manrope"/>
              </a:endParaRPr>
            </a:p>
          </p:txBody>
        </p:sp>
        <p:pic>
          <p:nvPicPr>
            <p:cNvPr id="7" name="Picture 6" descr="A black background with a black square&#10;&#10;AI-generated content may be incorrect.">
              <a:extLst>
                <a:ext uri="{FF2B5EF4-FFF2-40B4-BE49-F238E27FC236}">
                  <a16:creationId xmlns:a16="http://schemas.microsoft.com/office/drawing/2014/main" id="{578644D5-4C3D-43EF-7F22-B8CB3763BAEE}"/>
                </a:ext>
              </a:extLst>
            </p:cNvPr>
            <p:cNvPicPr>
              <a:picLocks noChangeAspect="1"/>
            </p:cNvPicPr>
            <p:nvPr/>
          </p:nvPicPr>
          <p:blipFill>
            <a:blip r:embed="rId3">
              <a:duotone>
                <a:schemeClr val="accent1">
                  <a:shade val="45000"/>
                  <a:satMod val="135000"/>
                </a:schemeClr>
                <a:prstClr val="white"/>
              </a:duotone>
            </a:blip>
            <a:stretch>
              <a:fillRect/>
            </a:stretch>
          </p:blipFill>
          <p:spPr>
            <a:xfrm>
              <a:off x="5612835" y="2524443"/>
              <a:ext cx="457200" cy="457200"/>
            </a:xfrm>
            <a:prstGeom prst="rect">
              <a:avLst/>
            </a:prstGeom>
          </p:spPr>
        </p:pic>
      </p:grpSp>
      <p:grpSp>
        <p:nvGrpSpPr>
          <p:cNvPr id="42" name="Group 41">
            <a:extLst>
              <a:ext uri="{FF2B5EF4-FFF2-40B4-BE49-F238E27FC236}">
                <a16:creationId xmlns:a16="http://schemas.microsoft.com/office/drawing/2014/main" id="{35285942-E484-D126-B803-7DAAA6A1E838}"/>
              </a:ext>
            </a:extLst>
          </p:cNvPr>
          <p:cNvGrpSpPr/>
          <p:nvPr/>
        </p:nvGrpSpPr>
        <p:grpSpPr>
          <a:xfrm>
            <a:off x="494582" y="2520239"/>
            <a:ext cx="1850844" cy="1117627"/>
            <a:chOff x="2709588" y="2499090"/>
            <a:chExt cx="1850844" cy="1117627"/>
          </a:xfrm>
        </p:grpSpPr>
        <p:sp>
          <p:nvSpPr>
            <p:cNvPr id="449" name="Google Shape;449;p46">
              <a:extLst>
                <a:ext uri="{FF2B5EF4-FFF2-40B4-BE49-F238E27FC236}">
                  <a16:creationId xmlns:a16="http://schemas.microsoft.com/office/drawing/2014/main" id="{FA1F2091-38E7-110B-DA43-B3CB17D37401}"/>
                </a:ext>
              </a:extLst>
            </p:cNvPr>
            <p:cNvSpPr txBox="1"/>
            <p:nvPr/>
          </p:nvSpPr>
          <p:spPr>
            <a:xfrm>
              <a:off x="2709588" y="3197017"/>
              <a:ext cx="1850844"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ESP32 + SW1262</a:t>
              </a:r>
              <a:endParaRPr sz="1800" b="1" dirty="0">
                <a:solidFill>
                  <a:schemeClr val="dk1"/>
                </a:solidFill>
                <a:latin typeface="Manrope"/>
                <a:ea typeface="Manrope"/>
                <a:cs typeface="Manrope"/>
                <a:sym typeface="Manrope"/>
              </a:endParaRPr>
            </a:p>
          </p:txBody>
        </p:sp>
        <p:pic>
          <p:nvPicPr>
            <p:cNvPr id="9" name="Graphic 8" descr="Processor with solid fill">
              <a:extLst>
                <a:ext uri="{FF2B5EF4-FFF2-40B4-BE49-F238E27FC236}">
                  <a16:creationId xmlns:a16="http://schemas.microsoft.com/office/drawing/2014/main" id="{2AF064A3-AD1D-03E0-8F1C-282631661E9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06410" y="2499090"/>
              <a:ext cx="457200" cy="457200"/>
            </a:xfrm>
            <a:prstGeom prst="rect">
              <a:avLst/>
            </a:prstGeom>
          </p:spPr>
        </p:pic>
      </p:grpSp>
      <p:grpSp>
        <p:nvGrpSpPr>
          <p:cNvPr id="19" name="Group 18">
            <a:extLst>
              <a:ext uri="{FF2B5EF4-FFF2-40B4-BE49-F238E27FC236}">
                <a16:creationId xmlns:a16="http://schemas.microsoft.com/office/drawing/2014/main" id="{9D43383B-42F8-9CEA-65AA-B3ABB2528060}"/>
              </a:ext>
            </a:extLst>
          </p:cNvPr>
          <p:cNvGrpSpPr/>
          <p:nvPr/>
        </p:nvGrpSpPr>
        <p:grpSpPr>
          <a:xfrm>
            <a:off x="6684632" y="1220652"/>
            <a:ext cx="2025128" cy="1078290"/>
            <a:chOff x="5504270" y="3354834"/>
            <a:chExt cx="2025128" cy="1078290"/>
          </a:xfrm>
        </p:grpSpPr>
        <p:sp>
          <p:nvSpPr>
            <p:cNvPr id="451" name="Google Shape;451;p46">
              <a:extLst>
                <a:ext uri="{FF2B5EF4-FFF2-40B4-BE49-F238E27FC236}">
                  <a16:creationId xmlns:a16="http://schemas.microsoft.com/office/drawing/2014/main" id="{EE8BB7E0-6593-194F-14B7-CC2CEE61DB9A}"/>
                </a:ext>
              </a:extLst>
            </p:cNvPr>
            <p:cNvSpPr txBox="1"/>
            <p:nvPr/>
          </p:nvSpPr>
          <p:spPr>
            <a:xfrm>
              <a:off x="5504270" y="4013424"/>
              <a:ext cx="2025128"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Website/Mail</a:t>
              </a:r>
              <a:endParaRPr sz="1800" b="1" dirty="0">
                <a:solidFill>
                  <a:schemeClr val="dk1"/>
                </a:solidFill>
                <a:latin typeface="Manrope"/>
                <a:ea typeface="Manrope"/>
                <a:cs typeface="Manrope"/>
                <a:sym typeface="Manrope"/>
              </a:endParaRPr>
            </a:p>
          </p:txBody>
        </p:sp>
        <p:pic>
          <p:nvPicPr>
            <p:cNvPr id="13" name="Graphic 12">
              <a:extLst>
                <a:ext uri="{FF2B5EF4-FFF2-40B4-BE49-F238E27FC236}">
                  <a16:creationId xmlns:a16="http://schemas.microsoft.com/office/drawing/2014/main" id="{E1C6EC99-6F15-F96F-6260-242FBEE6516F}"/>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6288234" y="3354834"/>
              <a:ext cx="457200" cy="457200"/>
            </a:xfrm>
            <a:prstGeom prst="rect">
              <a:avLst/>
            </a:prstGeom>
          </p:spPr>
        </p:pic>
      </p:grpSp>
      <p:grpSp>
        <p:nvGrpSpPr>
          <p:cNvPr id="50" name="Group 49">
            <a:extLst>
              <a:ext uri="{FF2B5EF4-FFF2-40B4-BE49-F238E27FC236}">
                <a16:creationId xmlns:a16="http://schemas.microsoft.com/office/drawing/2014/main" id="{32D3E8B5-CB8A-8D12-7A17-F51FEFBABECC}"/>
              </a:ext>
            </a:extLst>
          </p:cNvPr>
          <p:cNvGrpSpPr/>
          <p:nvPr/>
        </p:nvGrpSpPr>
        <p:grpSpPr>
          <a:xfrm>
            <a:off x="6598920" y="2522298"/>
            <a:ext cx="2126238" cy="795733"/>
            <a:chOff x="6598920" y="2522298"/>
            <a:chExt cx="2126238" cy="795733"/>
          </a:xfrm>
        </p:grpSpPr>
        <p:pic>
          <p:nvPicPr>
            <p:cNvPr id="21" name="Graphic 20" descr="Server with solid fill">
              <a:extLst>
                <a:ext uri="{FF2B5EF4-FFF2-40B4-BE49-F238E27FC236}">
                  <a16:creationId xmlns:a16="http://schemas.microsoft.com/office/drawing/2014/main" id="{EE84BB87-BDE0-3247-5B39-7236F8B0326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466523" y="2522298"/>
              <a:ext cx="457200" cy="457200"/>
            </a:xfrm>
            <a:prstGeom prst="rect">
              <a:avLst/>
            </a:prstGeom>
          </p:spPr>
        </p:pic>
        <p:sp>
          <p:nvSpPr>
            <p:cNvPr id="22" name="Google Shape;447;p46">
              <a:extLst>
                <a:ext uri="{FF2B5EF4-FFF2-40B4-BE49-F238E27FC236}">
                  <a16:creationId xmlns:a16="http://schemas.microsoft.com/office/drawing/2014/main" id="{5B8A8936-FEFE-E097-312F-2EFADDB3DA10}"/>
                </a:ext>
              </a:extLst>
            </p:cNvPr>
            <p:cNvSpPr txBox="1"/>
            <p:nvPr/>
          </p:nvSpPr>
          <p:spPr>
            <a:xfrm>
              <a:off x="6598920" y="2898331"/>
              <a:ext cx="2126238"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Application Layer</a:t>
              </a:r>
              <a:endParaRPr sz="1800" b="1" dirty="0">
                <a:solidFill>
                  <a:schemeClr val="dk1"/>
                </a:solidFill>
                <a:latin typeface="Manrope"/>
                <a:ea typeface="Manrope"/>
                <a:cs typeface="Manrope"/>
                <a:sym typeface="Manrope"/>
              </a:endParaRPr>
            </a:p>
          </p:txBody>
        </p:sp>
      </p:grpSp>
      <p:cxnSp>
        <p:nvCxnSpPr>
          <p:cNvPr id="40" name="Straight Arrow Connector 39">
            <a:extLst>
              <a:ext uri="{FF2B5EF4-FFF2-40B4-BE49-F238E27FC236}">
                <a16:creationId xmlns:a16="http://schemas.microsoft.com/office/drawing/2014/main" id="{CFDF2C07-98BF-7EBE-FA52-7DB7AF9818CB}"/>
              </a:ext>
            </a:extLst>
          </p:cNvPr>
          <p:cNvCxnSpPr>
            <a:cxnSpLocks/>
          </p:cNvCxnSpPr>
          <p:nvPr/>
        </p:nvCxnSpPr>
        <p:spPr>
          <a:xfrm>
            <a:off x="1947784" y="2712329"/>
            <a:ext cx="342779" cy="0"/>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0D01E0EA-5319-E615-8F85-2BD34894C2C9}"/>
              </a:ext>
            </a:extLst>
          </p:cNvPr>
          <p:cNvCxnSpPr>
            <a:cxnSpLocks/>
          </p:cNvCxnSpPr>
          <p:nvPr/>
        </p:nvCxnSpPr>
        <p:spPr>
          <a:xfrm>
            <a:off x="3061829" y="272775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9EB654B5-E030-51AD-7E5B-036952077987}"/>
              </a:ext>
            </a:extLst>
          </p:cNvPr>
          <p:cNvCxnSpPr>
            <a:cxnSpLocks/>
            <a:stCxn id="21" idx="0"/>
            <a:endCxn id="451" idx="2"/>
          </p:cNvCxnSpPr>
          <p:nvPr/>
        </p:nvCxnSpPr>
        <p:spPr>
          <a:xfrm flipV="1">
            <a:off x="7695123" y="2298942"/>
            <a:ext cx="2073" cy="22335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60" name="TextBox 59">
            <a:extLst>
              <a:ext uri="{FF2B5EF4-FFF2-40B4-BE49-F238E27FC236}">
                <a16:creationId xmlns:a16="http://schemas.microsoft.com/office/drawing/2014/main" id="{457A2FD8-E563-1511-8AFF-69F8F93F816E}"/>
              </a:ext>
            </a:extLst>
          </p:cNvPr>
          <p:cNvSpPr txBox="1"/>
          <p:nvPr/>
        </p:nvSpPr>
        <p:spPr>
          <a:xfrm>
            <a:off x="6201917" y="3578887"/>
            <a:ext cx="2222083" cy="1169551"/>
          </a:xfrm>
          <a:prstGeom prst="rect">
            <a:avLst/>
          </a:prstGeom>
          <a:noFill/>
        </p:spPr>
        <p:txBody>
          <a:bodyPr wrap="none" rtlCol="0">
            <a:spAutoFit/>
          </a:bodyPr>
          <a:lstStyle/>
          <a:p>
            <a:r>
              <a:rPr lang="en-US" b="1" dirty="0"/>
              <a:t>Legend Communication</a:t>
            </a:r>
          </a:p>
          <a:p>
            <a:r>
              <a:rPr lang="en-US" dirty="0"/>
              <a:t>Wired</a:t>
            </a:r>
            <a:br>
              <a:rPr lang="en-US" dirty="0"/>
            </a:br>
            <a:r>
              <a:rPr lang="en-US" dirty="0"/>
              <a:t>LoRaWAN</a:t>
            </a:r>
            <a:br>
              <a:rPr lang="en-US" dirty="0"/>
            </a:br>
            <a:r>
              <a:rPr lang="en-US" dirty="0"/>
              <a:t>Internal server</a:t>
            </a:r>
          </a:p>
          <a:p>
            <a:r>
              <a:rPr lang="en-US" dirty="0"/>
              <a:t>Internet</a:t>
            </a:r>
            <a:endParaRPr lang="LID4096" dirty="0"/>
          </a:p>
        </p:txBody>
      </p:sp>
      <p:cxnSp>
        <p:nvCxnSpPr>
          <p:cNvPr id="61" name="Straight Arrow Connector 60">
            <a:extLst>
              <a:ext uri="{FF2B5EF4-FFF2-40B4-BE49-F238E27FC236}">
                <a16:creationId xmlns:a16="http://schemas.microsoft.com/office/drawing/2014/main" id="{F7F5B3DB-4482-90EB-876D-AF4E8FE8E74F}"/>
              </a:ext>
            </a:extLst>
          </p:cNvPr>
          <p:cNvCxnSpPr>
            <a:cxnSpLocks/>
          </p:cNvCxnSpPr>
          <p:nvPr/>
        </p:nvCxnSpPr>
        <p:spPr>
          <a:xfrm rot="5400000" flipH="1" flipV="1">
            <a:off x="6104430" y="3807536"/>
            <a:ext cx="2782" cy="239116"/>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5F9B5600-4213-2AB5-8D57-33BD0ED70262}"/>
              </a:ext>
            </a:extLst>
          </p:cNvPr>
          <p:cNvCxnSpPr>
            <a:cxnSpLocks/>
          </p:cNvCxnSpPr>
          <p:nvPr/>
        </p:nvCxnSpPr>
        <p:spPr>
          <a:xfrm rot="5400000" flipH="1" flipV="1">
            <a:off x="6104430" y="4048825"/>
            <a:ext cx="2782" cy="239116"/>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519F5E83-C74E-0DAF-9202-ADFAD15E8461}"/>
              </a:ext>
            </a:extLst>
          </p:cNvPr>
          <p:cNvCxnSpPr>
            <a:cxnSpLocks/>
          </p:cNvCxnSpPr>
          <p:nvPr/>
        </p:nvCxnSpPr>
        <p:spPr>
          <a:xfrm rot="5400000" flipH="1" flipV="1">
            <a:off x="6104430" y="4277045"/>
            <a:ext cx="2782" cy="23911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41908472-8724-E802-4E0D-D31281DFACC6}"/>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foregroundMark x1="15111" y1="60444" x2="15111" y2="60444"/>
                        <a14:foregroundMark x1="20889" y1="60444" x2="20889" y2="60444"/>
                        <a14:foregroundMark x1="31556" y1="60000" x2="31556" y2="60000"/>
                        <a14:foregroundMark x1="16444" y1="75111" x2="16444" y2="75111"/>
                        <a14:foregroundMark x1="25778" y1="73778" x2="25778" y2="73778"/>
                        <a14:foregroundMark x1="36444" y1="72444" x2="36444" y2="72444"/>
                        <a14:foregroundMark x1="43556" y1="61333" x2="43556" y2="61333"/>
                        <a14:foregroundMark x1="48889" y1="60444" x2="48889" y2="60444"/>
                        <a14:foregroundMark x1="79556" y1="28444" x2="79556" y2="28444"/>
                        <a14:foregroundMark x1="84444" y1="24889" x2="84444" y2="24889"/>
                        <a14:foregroundMark x1="58667" y1="61778" x2="58667" y2="61778"/>
                        <a14:foregroundMark x1="64889" y1="61333" x2="64889" y2="61333"/>
                        <a14:foregroundMark x1="76889" y1="59556" x2="76889" y2="59556"/>
                        <a14:foregroundMark x1="84000" y1="60444" x2="84000" y2="60444"/>
                        <a14:foregroundMark x1="84000" y1="72889" x2="84000" y2="72889"/>
                        <a14:foregroundMark x1="73333" y1="73778" x2="73333" y2="73778"/>
                        <a14:foregroundMark x1="60889" y1="73333" x2="60889" y2="73333"/>
                        <a14:foregroundMark x1="48889" y1="74222" x2="48889" y2="74222"/>
                        <a14:backgroundMark x1="74222" y1="73333" x2="74222" y2="73333"/>
                        <a14:backgroundMark x1="45333" y1="74667" x2="45333" y2="74667"/>
                        <a14:backgroundMark x1="45444" y1="74222" x2="45778" y2="75556"/>
                        <a14:backgroundMark x1="45333" y1="73778" x2="45444" y2="74222"/>
                      </a14:backgroundRemoval>
                    </a14:imgEffect>
                  </a14:imgLayer>
                </a14:imgProps>
              </a:ext>
            </a:extLst>
          </a:blip>
          <a:stretch>
            <a:fillRect/>
          </a:stretch>
        </p:blipFill>
        <p:spPr>
          <a:xfrm>
            <a:off x="5168444" y="2214041"/>
            <a:ext cx="1252127" cy="1252127"/>
          </a:xfrm>
          <a:prstGeom prst="rect">
            <a:avLst/>
          </a:prstGeom>
        </p:spPr>
      </p:pic>
      <p:pic>
        <p:nvPicPr>
          <p:cNvPr id="3" name="Graphic 2" descr="Wireless router with solid fill">
            <a:extLst>
              <a:ext uri="{FF2B5EF4-FFF2-40B4-BE49-F238E27FC236}">
                <a16:creationId xmlns:a16="http://schemas.microsoft.com/office/drawing/2014/main" id="{C3DE040F-F32D-C51D-0A8D-9BD495D808F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734011" y="2343031"/>
            <a:ext cx="738358" cy="738358"/>
          </a:xfrm>
          <a:prstGeom prst="rect">
            <a:avLst/>
          </a:prstGeom>
        </p:spPr>
      </p:pic>
      <p:sp>
        <p:nvSpPr>
          <p:cNvPr id="4" name="Google Shape;448;p46">
            <a:extLst>
              <a:ext uri="{FF2B5EF4-FFF2-40B4-BE49-F238E27FC236}">
                <a16:creationId xmlns:a16="http://schemas.microsoft.com/office/drawing/2014/main" id="{C7D5D504-862E-253A-938C-CCEF8CD71A97}"/>
              </a:ext>
            </a:extLst>
          </p:cNvPr>
          <p:cNvSpPr txBox="1"/>
          <p:nvPr/>
        </p:nvSpPr>
        <p:spPr>
          <a:xfrm>
            <a:off x="3436849" y="3218166"/>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LoRaWAN Gateway</a:t>
            </a:r>
            <a:endParaRPr sz="1800" b="1" dirty="0">
              <a:solidFill>
                <a:schemeClr val="dk1"/>
              </a:solidFill>
              <a:latin typeface="Manrope"/>
              <a:ea typeface="Manrope"/>
              <a:cs typeface="Manrope"/>
              <a:sym typeface="Manrope"/>
            </a:endParaRPr>
          </a:p>
        </p:txBody>
      </p:sp>
      <p:cxnSp>
        <p:nvCxnSpPr>
          <p:cNvPr id="10" name="Straight Arrow Connector 9">
            <a:extLst>
              <a:ext uri="{FF2B5EF4-FFF2-40B4-BE49-F238E27FC236}">
                <a16:creationId xmlns:a16="http://schemas.microsoft.com/office/drawing/2014/main" id="{19C4C07F-269D-B52A-C159-E2EC136FB9F4}"/>
              </a:ext>
            </a:extLst>
          </p:cNvPr>
          <p:cNvCxnSpPr>
            <a:cxnSpLocks/>
          </p:cNvCxnSpPr>
          <p:nvPr/>
        </p:nvCxnSpPr>
        <p:spPr>
          <a:xfrm>
            <a:off x="4522444" y="274883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8DF4A3AC-28D6-A43E-5774-620C103AFD14}"/>
              </a:ext>
            </a:extLst>
          </p:cNvPr>
          <p:cNvCxnSpPr>
            <a:cxnSpLocks/>
          </p:cNvCxnSpPr>
          <p:nvPr/>
        </p:nvCxnSpPr>
        <p:spPr>
          <a:xfrm>
            <a:off x="6420571" y="2712210"/>
            <a:ext cx="758232" cy="15549"/>
          </a:xfrm>
          <a:prstGeom prst="straightConnector1">
            <a:avLst/>
          </a:prstGeom>
          <a:ln>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36353C1D-778A-24FF-EAB6-D4BF40D88136}"/>
              </a:ext>
            </a:extLst>
          </p:cNvPr>
          <p:cNvCxnSpPr>
            <a:cxnSpLocks/>
          </p:cNvCxnSpPr>
          <p:nvPr/>
        </p:nvCxnSpPr>
        <p:spPr>
          <a:xfrm rot="5400000" flipH="1" flipV="1">
            <a:off x="6104430" y="4474114"/>
            <a:ext cx="2782" cy="239116"/>
          </a:xfrm>
          <a:prstGeom prst="straightConnector1">
            <a:avLst/>
          </a:prstGeom>
          <a:ln>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5" name="Google Shape;448;p46">
            <a:extLst>
              <a:ext uri="{FF2B5EF4-FFF2-40B4-BE49-F238E27FC236}">
                <a16:creationId xmlns:a16="http://schemas.microsoft.com/office/drawing/2014/main" id="{A783A424-DABA-F5B8-B317-41657F27507C}"/>
              </a:ext>
            </a:extLst>
          </p:cNvPr>
          <p:cNvSpPr txBox="1"/>
          <p:nvPr/>
        </p:nvSpPr>
        <p:spPr>
          <a:xfrm>
            <a:off x="753663" y="2027948"/>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RadioLib</a:t>
            </a:r>
            <a:endParaRPr sz="1800" b="1" dirty="0">
              <a:solidFill>
                <a:schemeClr val="dk1"/>
              </a:solidFill>
              <a:latin typeface="Manrope"/>
              <a:ea typeface="Manrope"/>
              <a:cs typeface="Manrope"/>
              <a:sym typeface="Manrope"/>
            </a:endParaRPr>
          </a:p>
        </p:txBody>
      </p:sp>
      <p:pic>
        <p:nvPicPr>
          <p:cNvPr id="8" name="Graphic 7" descr="Books on shelf with solid fill">
            <a:extLst>
              <a:ext uri="{FF2B5EF4-FFF2-40B4-BE49-F238E27FC236}">
                <a16:creationId xmlns:a16="http://schemas.microsoft.com/office/drawing/2014/main" id="{EFCEEFA4-AE8B-930A-B8C8-F699665603A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146005" y="1586493"/>
            <a:ext cx="502599" cy="502599"/>
          </a:xfrm>
          <a:prstGeom prst="rect">
            <a:avLst/>
          </a:prstGeom>
        </p:spPr>
      </p:pic>
    </p:spTree>
    <p:extLst>
      <p:ext uri="{BB962C8B-B14F-4D97-AF65-F5344CB8AC3E}">
        <p14:creationId xmlns:p14="http://schemas.microsoft.com/office/powerpoint/2010/main" val="2149955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1">
          <a:extLst>
            <a:ext uri="{FF2B5EF4-FFF2-40B4-BE49-F238E27FC236}">
              <a16:creationId xmlns:a16="http://schemas.microsoft.com/office/drawing/2014/main" id="{881F56C1-60B3-71FF-1538-223281ED06BC}"/>
            </a:ext>
          </a:extLst>
        </p:cNvPr>
        <p:cNvGrpSpPr/>
        <p:nvPr/>
      </p:nvGrpSpPr>
      <p:grpSpPr>
        <a:xfrm>
          <a:off x="0" y="0"/>
          <a:ext cx="0" cy="0"/>
          <a:chOff x="0" y="0"/>
          <a:chExt cx="0" cy="0"/>
        </a:xfrm>
      </p:grpSpPr>
      <p:sp>
        <p:nvSpPr>
          <p:cNvPr id="445" name="Google Shape;445;p46">
            <a:extLst>
              <a:ext uri="{FF2B5EF4-FFF2-40B4-BE49-F238E27FC236}">
                <a16:creationId xmlns:a16="http://schemas.microsoft.com/office/drawing/2014/main" id="{AECAD67E-81E7-F8EA-9AE2-4FEAD0FABFD6}"/>
              </a:ext>
            </a:extLst>
          </p:cNvPr>
          <p:cNvSpPr txBox="1">
            <a:spLocks noGrp="1"/>
          </p:cNvSpPr>
          <p:nvPr>
            <p:ph type="title"/>
          </p:nvPr>
        </p:nvSpPr>
        <p:spPr>
          <a:xfrm>
            <a:off x="651420" y="684730"/>
            <a:ext cx="228108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LoRaWAN</a:t>
            </a:r>
            <a:endParaRPr dirty="0"/>
          </a:p>
        </p:txBody>
      </p:sp>
      <p:grpSp>
        <p:nvGrpSpPr>
          <p:cNvPr id="44" name="Group 43">
            <a:extLst>
              <a:ext uri="{FF2B5EF4-FFF2-40B4-BE49-F238E27FC236}">
                <a16:creationId xmlns:a16="http://schemas.microsoft.com/office/drawing/2014/main" id="{31D01D3A-6492-ECA7-1AA5-BF1A69205129}"/>
              </a:ext>
            </a:extLst>
          </p:cNvPr>
          <p:cNvGrpSpPr/>
          <p:nvPr/>
        </p:nvGrpSpPr>
        <p:grpSpPr>
          <a:xfrm>
            <a:off x="2011919" y="2507525"/>
            <a:ext cx="1332681" cy="1115407"/>
            <a:chOff x="5149454" y="2524443"/>
            <a:chExt cx="1332681" cy="1115407"/>
          </a:xfrm>
        </p:grpSpPr>
        <p:sp>
          <p:nvSpPr>
            <p:cNvPr id="448" name="Google Shape;448;p46">
              <a:extLst>
                <a:ext uri="{FF2B5EF4-FFF2-40B4-BE49-F238E27FC236}">
                  <a16:creationId xmlns:a16="http://schemas.microsoft.com/office/drawing/2014/main" id="{755BD097-B631-5498-4F51-894A547D7C39}"/>
                </a:ext>
              </a:extLst>
            </p:cNvPr>
            <p:cNvSpPr txBox="1"/>
            <p:nvPr/>
          </p:nvSpPr>
          <p:spPr>
            <a:xfrm>
              <a:off x="5149454" y="3220150"/>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LoRa Antenna</a:t>
              </a:r>
              <a:endParaRPr sz="1800" b="1" dirty="0">
                <a:solidFill>
                  <a:schemeClr val="dk1"/>
                </a:solidFill>
                <a:latin typeface="Manrope"/>
                <a:ea typeface="Manrope"/>
                <a:cs typeface="Manrope"/>
                <a:sym typeface="Manrope"/>
              </a:endParaRPr>
            </a:p>
          </p:txBody>
        </p:sp>
        <p:pic>
          <p:nvPicPr>
            <p:cNvPr id="7" name="Picture 6" descr="A black background with a black square&#10;&#10;AI-generated content may be incorrect.">
              <a:extLst>
                <a:ext uri="{FF2B5EF4-FFF2-40B4-BE49-F238E27FC236}">
                  <a16:creationId xmlns:a16="http://schemas.microsoft.com/office/drawing/2014/main" id="{99F61D19-FDED-A554-7BB3-DF38A567C88F}"/>
                </a:ext>
              </a:extLst>
            </p:cNvPr>
            <p:cNvPicPr>
              <a:picLocks noChangeAspect="1"/>
            </p:cNvPicPr>
            <p:nvPr/>
          </p:nvPicPr>
          <p:blipFill>
            <a:blip r:embed="rId3">
              <a:duotone>
                <a:schemeClr val="accent1">
                  <a:shade val="45000"/>
                  <a:satMod val="135000"/>
                </a:schemeClr>
                <a:prstClr val="white"/>
              </a:duotone>
            </a:blip>
            <a:stretch>
              <a:fillRect/>
            </a:stretch>
          </p:blipFill>
          <p:spPr>
            <a:xfrm>
              <a:off x="5612835" y="2524443"/>
              <a:ext cx="457200" cy="457200"/>
            </a:xfrm>
            <a:prstGeom prst="rect">
              <a:avLst/>
            </a:prstGeom>
          </p:spPr>
        </p:pic>
      </p:grpSp>
      <p:grpSp>
        <p:nvGrpSpPr>
          <p:cNvPr id="42" name="Group 41">
            <a:extLst>
              <a:ext uri="{FF2B5EF4-FFF2-40B4-BE49-F238E27FC236}">
                <a16:creationId xmlns:a16="http://schemas.microsoft.com/office/drawing/2014/main" id="{F8977CAC-F7DC-48E1-5451-E9D59B5E0820}"/>
              </a:ext>
            </a:extLst>
          </p:cNvPr>
          <p:cNvGrpSpPr/>
          <p:nvPr/>
        </p:nvGrpSpPr>
        <p:grpSpPr>
          <a:xfrm>
            <a:off x="494582" y="2520239"/>
            <a:ext cx="1850844" cy="1117627"/>
            <a:chOff x="2709588" y="2499090"/>
            <a:chExt cx="1850844" cy="1117627"/>
          </a:xfrm>
        </p:grpSpPr>
        <p:sp>
          <p:nvSpPr>
            <p:cNvPr id="449" name="Google Shape;449;p46">
              <a:extLst>
                <a:ext uri="{FF2B5EF4-FFF2-40B4-BE49-F238E27FC236}">
                  <a16:creationId xmlns:a16="http://schemas.microsoft.com/office/drawing/2014/main" id="{33C19AF4-5DF0-7D60-D759-063CE0C0E678}"/>
                </a:ext>
              </a:extLst>
            </p:cNvPr>
            <p:cNvSpPr txBox="1"/>
            <p:nvPr/>
          </p:nvSpPr>
          <p:spPr>
            <a:xfrm>
              <a:off x="2709588" y="3197017"/>
              <a:ext cx="1850844"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ESP32 + SW1262</a:t>
              </a:r>
              <a:endParaRPr sz="1800" b="1" dirty="0">
                <a:solidFill>
                  <a:schemeClr val="dk1"/>
                </a:solidFill>
                <a:latin typeface="Manrope"/>
                <a:ea typeface="Manrope"/>
                <a:cs typeface="Manrope"/>
                <a:sym typeface="Manrope"/>
              </a:endParaRPr>
            </a:p>
          </p:txBody>
        </p:sp>
        <p:pic>
          <p:nvPicPr>
            <p:cNvPr id="9" name="Graphic 8" descr="Processor with solid fill">
              <a:extLst>
                <a:ext uri="{FF2B5EF4-FFF2-40B4-BE49-F238E27FC236}">
                  <a16:creationId xmlns:a16="http://schemas.microsoft.com/office/drawing/2014/main" id="{9337DA7E-E858-957C-3776-AF43B03EDEB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06410" y="2499090"/>
              <a:ext cx="457200" cy="457200"/>
            </a:xfrm>
            <a:prstGeom prst="rect">
              <a:avLst/>
            </a:prstGeom>
          </p:spPr>
        </p:pic>
      </p:grpSp>
      <p:grpSp>
        <p:nvGrpSpPr>
          <p:cNvPr id="19" name="Group 18">
            <a:extLst>
              <a:ext uri="{FF2B5EF4-FFF2-40B4-BE49-F238E27FC236}">
                <a16:creationId xmlns:a16="http://schemas.microsoft.com/office/drawing/2014/main" id="{A87AD28C-A650-DA82-BDA8-5D18D09A2B0B}"/>
              </a:ext>
            </a:extLst>
          </p:cNvPr>
          <p:cNvGrpSpPr/>
          <p:nvPr/>
        </p:nvGrpSpPr>
        <p:grpSpPr>
          <a:xfrm>
            <a:off x="6684632" y="1220652"/>
            <a:ext cx="2025128" cy="1078290"/>
            <a:chOff x="5504270" y="3354834"/>
            <a:chExt cx="2025128" cy="1078290"/>
          </a:xfrm>
        </p:grpSpPr>
        <p:sp>
          <p:nvSpPr>
            <p:cNvPr id="451" name="Google Shape;451;p46">
              <a:extLst>
                <a:ext uri="{FF2B5EF4-FFF2-40B4-BE49-F238E27FC236}">
                  <a16:creationId xmlns:a16="http://schemas.microsoft.com/office/drawing/2014/main" id="{95B16D48-CDF5-F8B0-C38E-AB5211D28B7C}"/>
                </a:ext>
              </a:extLst>
            </p:cNvPr>
            <p:cNvSpPr txBox="1"/>
            <p:nvPr/>
          </p:nvSpPr>
          <p:spPr>
            <a:xfrm>
              <a:off x="5504270" y="4013424"/>
              <a:ext cx="2025128"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Website/Mail</a:t>
              </a:r>
              <a:endParaRPr sz="1800" b="1" dirty="0">
                <a:solidFill>
                  <a:schemeClr val="dk1"/>
                </a:solidFill>
                <a:latin typeface="Manrope"/>
                <a:ea typeface="Manrope"/>
                <a:cs typeface="Manrope"/>
                <a:sym typeface="Manrope"/>
              </a:endParaRPr>
            </a:p>
          </p:txBody>
        </p:sp>
        <p:pic>
          <p:nvPicPr>
            <p:cNvPr id="13" name="Graphic 12">
              <a:extLst>
                <a:ext uri="{FF2B5EF4-FFF2-40B4-BE49-F238E27FC236}">
                  <a16:creationId xmlns:a16="http://schemas.microsoft.com/office/drawing/2014/main" id="{EC7DAC88-8F54-0C8D-EA65-2031E5E9D986}"/>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6288234" y="3354834"/>
              <a:ext cx="457200" cy="457200"/>
            </a:xfrm>
            <a:prstGeom prst="rect">
              <a:avLst/>
            </a:prstGeom>
          </p:spPr>
        </p:pic>
      </p:grpSp>
      <p:grpSp>
        <p:nvGrpSpPr>
          <p:cNvPr id="50" name="Group 49">
            <a:extLst>
              <a:ext uri="{FF2B5EF4-FFF2-40B4-BE49-F238E27FC236}">
                <a16:creationId xmlns:a16="http://schemas.microsoft.com/office/drawing/2014/main" id="{917C74BE-DAA7-74E7-C350-47EEBBB50427}"/>
              </a:ext>
            </a:extLst>
          </p:cNvPr>
          <p:cNvGrpSpPr/>
          <p:nvPr/>
        </p:nvGrpSpPr>
        <p:grpSpPr>
          <a:xfrm>
            <a:off x="6598920" y="2522298"/>
            <a:ext cx="2126238" cy="795733"/>
            <a:chOff x="6598920" y="2522298"/>
            <a:chExt cx="2126238" cy="795733"/>
          </a:xfrm>
        </p:grpSpPr>
        <p:pic>
          <p:nvPicPr>
            <p:cNvPr id="21" name="Graphic 20" descr="Server with solid fill">
              <a:extLst>
                <a:ext uri="{FF2B5EF4-FFF2-40B4-BE49-F238E27FC236}">
                  <a16:creationId xmlns:a16="http://schemas.microsoft.com/office/drawing/2014/main" id="{A6F809EC-5941-4131-6F5B-A4CF51A7061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466523" y="2522298"/>
              <a:ext cx="457200" cy="457200"/>
            </a:xfrm>
            <a:prstGeom prst="rect">
              <a:avLst/>
            </a:prstGeom>
          </p:spPr>
        </p:pic>
        <p:sp>
          <p:nvSpPr>
            <p:cNvPr id="22" name="Google Shape;447;p46">
              <a:extLst>
                <a:ext uri="{FF2B5EF4-FFF2-40B4-BE49-F238E27FC236}">
                  <a16:creationId xmlns:a16="http://schemas.microsoft.com/office/drawing/2014/main" id="{DBE95932-FA37-FA90-1D7F-5256A157CD16}"/>
                </a:ext>
              </a:extLst>
            </p:cNvPr>
            <p:cNvSpPr txBox="1"/>
            <p:nvPr/>
          </p:nvSpPr>
          <p:spPr>
            <a:xfrm>
              <a:off x="6598920" y="2898331"/>
              <a:ext cx="2126238"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Application Layer</a:t>
              </a:r>
              <a:endParaRPr sz="1800" b="1" dirty="0">
                <a:solidFill>
                  <a:schemeClr val="dk1"/>
                </a:solidFill>
                <a:latin typeface="Manrope"/>
                <a:ea typeface="Manrope"/>
                <a:cs typeface="Manrope"/>
                <a:sym typeface="Manrope"/>
              </a:endParaRPr>
            </a:p>
          </p:txBody>
        </p:sp>
      </p:grpSp>
      <p:cxnSp>
        <p:nvCxnSpPr>
          <p:cNvPr id="40" name="Straight Arrow Connector 39">
            <a:extLst>
              <a:ext uri="{FF2B5EF4-FFF2-40B4-BE49-F238E27FC236}">
                <a16:creationId xmlns:a16="http://schemas.microsoft.com/office/drawing/2014/main" id="{5D5451DA-A1DA-BDDC-E452-89DA2DEB8BB4}"/>
              </a:ext>
            </a:extLst>
          </p:cNvPr>
          <p:cNvCxnSpPr>
            <a:cxnSpLocks/>
          </p:cNvCxnSpPr>
          <p:nvPr/>
        </p:nvCxnSpPr>
        <p:spPr>
          <a:xfrm>
            <a:off x="1947784" y="2712329"/>
            <a:ext cx="342779" cy="0"/>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671FBDC1-F54E-AA14-1C29-02CEAAD29A7D}"/>
              </a:ext>
            </a:extLst>
          </p:cNvPr>
          <p:cNvCxnSpPr>
            <a:cxnSpLocks/>
          </p:cNvCxnSpPr>
          <p:nvPr/>
        </p:nvCxnSpPr>
        <p:spPr>
          <a:xfrm>
            <a:off x="3061829" y="272775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2B42BA63-0DE6-D6D0-CD69-145B45A26A04}"/>
              </a:ext>
            </a:extLst>
          </p:cNvPr>
          <p:cNvCxnSpPr>
            <a:cxnSpLocks/>
            <a:stCxn id="21" idx="0"/>
            <a:endCxn id="451" idx="2"/>
          </p:cNvCxnSpPr>
          <p:nvPr/>
        </p:nvCxnSpPr>
        <p:spPr>
          <a:xfrm flipV="1">
            <a:off x="7695123" y="2298942"/>
            <a:ext cx="2073" cy="22335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60" name="TextBox 59">
            <a:extLst>
              <a:ext uri="{FF2B5EF4-FFF2-40B4-BE49-F238E27FC236}">
                <a16:creationId xmlns:a16="http://schemas.microsoft.com/office/drawing/2014/main" id="{BEADD264-C9F9-8B82-6520-4285D4AA4D03}"/>
              </a:ext>
            </a:extLst>
          </p:cNvPr>
          <p:cNvSpPr txBox="1"/>
          <p:nvPr/>
        </p:nvSpPr>
        <p:spPr>
          <a:xfrm>
            <a:off x="6201917" y="3578887"/>
            <a:ext cx="2222083" cy="1169551"/>
          </a:xfrm>
          <a:prstGeom prst="rect">
            <a:avLst/>
          </a:prstGeom>
          <a:noFill/>
        </p:spPr>
        <p:txBody>
          <a:bodyPr wrap="none" rtlCol="0">
            <a:spAutoFit/>
          </a:bodyPr>
          <a:lstStyle/>
          <a:p>
            <a:r>
              <a:rPr lang="en-US" b="1" dirty="0"/>
              <a:t>Legend Communication</a:t>
            </a:r>
          </a:p>
          <a:p>
            <a:r>
              <a:rPr lang="en-US" dirty="0"/>
              <a:t>Wired</a:t>
            </a:r>
            <a:br>
              <a:rPr lang="en-US" dirty="0"/>
            </a:br>
            <a:r>
              <a:rPr lang="en-US" dirty="0"/>
              <a:t>LoRaWAN</a:t>
            </a:r>
            <a:br>
              <a:rPr lang="en-US" dirty="0"/>
            </a:br>
            <a:r>
              <a:rPr lang="en-US" dirty="0"/>
              <a:t>Internal server</a:t>
            </a:r>
          </a:p>
          <a:p>
            <a:r>
              <a:rPr lang="en-US" dirty="0"/>
              <a:t>Internet</a:t>
            </a:r>
            <a:endParaRPr lang="LID4096" dirty="0"/>
          </a:p>
        </p:txBody>
      </p:sp>
      <p:cxnSp>
        <p:nvCxnSpPr>
          <p:cNvPr id="61" name="Straight Arrow Connector 60">
            <a:extLst>
              <a:ext uri="{FF2B5EF4-FFF2-40B4-BE49-F238E27FC236}">
                <a16:creationId xmlns:a16="http://schemas.microsoft.com/office/drawing/2014/main" id="{6FEDCE25-E8B3-1609-4206-0762F0FA33A0}"/>
              </a:ext>
            </a:extLst>
          </p:cNvPr>
          <p:cNvCxnSpPr>
            <a:cxnSpLocks/>
          </p:cNvCxnSpPr>
          <p:nvPr/>
        </p:nvCxnSpPr>
        <p:spPr>
          <a:xfrm rot="5400000" flipH="1" flipV="1">
            <a:off x="6104430" y="3807536"/>
            <a:ext cx="2782" cy="239116"/>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B97192A0-1B75-F1EE-DAFE-48E24AD17E66}"/>
              </a:ext>
            </a:extLst>
          </p:cNvPr>
          <p:cNvCxnSpPr>
            <a:cxnSpLocks/>
          </p:cNvCxnSpPr>
          <p:nvPr/>
        </p:nvCxnSpPr>
        <p:spPr>
          <a:xfrm rot="5400000" flipH="1" flipV="1">
            <a:off x="6104430" y="4048825"/>
            <a:ext cx="2782" cy="239116"/>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7EF18745-46B9-BBBC-851B-5FB6815E832A}"/>
              </a:ext>
            </a:extLst>
          </p:cNvPr>
          <p:cNvCxnSpPr>
            <a:cxnSpLocks/>
          </p:cNvCxnSpPr>
          <p:nvPr/>
        </p:nvCxnSpPr>
        <p:spPr>
          <a:xfrm rot="5400000" flipH="1" flipV="1">
            <a:off x="6104430" y="4277045"/>
            <a:ext cx="2782" cy="23911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44F0E939-8DC4-4D57-4AF9-C5C1441A37C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foregroundMark x1="15111" y1="60444" x2="15111" y2="60444"/>
                        <a14:foregroundMark x1="20889" y1="60444" x2="20889" y2="60444"/>
                        <a14:foregroundMark x1="31556" y1="60000" x2="31556" y2="60000"/>
                        <a14:foregroundMark x1="16444" y1="75111" x2="16444" y2="75111"/>
                        <a14:foregroundMark x1="25778" y1="73778" x2="25778" y2="73778"/>
                        <a14:foregroundMark x1="36444" y1="72444" x2="36444" y2="72444"/>
                        <a14:foregroundMark x1="43556" y1="61333" x2="43556" y2="61333"/>
                        <a14:foregroundMark x1="48889" y1="60444" x2="48889" y2="60444"/>
                        <a14:foregroundMark x1="79556" y1="28444" x2="79556" y2="28444"/>
                        <a14:foregroundMark x1="84444" y1="24889" x2="84444" y2="24889"/>
                        <a14:foregroundMark x1="58667" y1="61778" x2="58667" y2="61778"/>
                        <a14:foregroundMark x1="64889" y1="61333" x2="64889" y2="61333"/>
                        <a14:foregroundMark x1="76889" y1="59556" x2="76889" y2="59556"/>
                        <a14:foregroundMark x1="84000" y1="60444" x2="84000" y2="60444"/>
                        <a14:foregroundMark x1="84000" y1="72889" x2="84000" y2="72889"/>
                        <a14:foregroundMark x1="73333" y1="73778" x2="73333" y2="73778"/>
                        <a14:foregroundMark x1="60889" y1="73333" x2="60889" y2="73333"/>
                        <a14:foregroundMark x1="48889" y1="74222" x2="48889" y2="74222"/>
                        <a14:backgroundMark x1="74222" y1="73333" x2="74222" y2="73333"/>
                        <a14:backgroundMark x1="45333" y1="74667" x2="45333" y2="74667"/>
                        <a14:backgroundMark x1="45444" y1="74222" x2="45778" y2="75556"/>
                        <a14:backgroundMark x1="45333" y1="73778" x2="45444" y2="74222"/>
                      </a14:backgroundRemoval>
                    </a14:imgEffect>
                  </a14:imgLayer>
                </a14:imgProps>
              </a:ext>
            </a:extLst>
          </a:blip>
          <a:stretch>
            <a:fillRect/>
          </a:stretch>
        </p:blipFill>
        <p:spPr>
          <a:xfrm>
            <a:off x="5168444" y="2214041"/>
            <a:ext cx="1252127" cy="1252127"/>
          </a:xfrm>
          <a:prstGeom prst="rect">
            <a:avLst/>
          </a:prstGeom>
        </p:spPr>
      </p:pic>
      <p:pic>
        <p:nvPicPr>
          <p:cNvPr id="3" name="Graphic 2" descr="Wireless router with solid fill">
            <a:extLst>
              <a:ext uri="{FF2B5EF4-FFF2-40B4-BE49-F238E27FC236}">
                <a16:creationId xmlns:a16="http://schemas.microsoft.com/office/drawing/2014/main" id="{0B2B027E-3FE1-27DE-EC59-BCBEA46CF44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734011" y="2343031"/>
            <a:ext cx="738358" cy="738358"/>
          </a:xfrm>
          <a:prstGeom prst="rect">
            <a:avLst/>
          </a:prstGeom>
        </p:spPr>
      </p:pic>
      <p:sp>
        <p:nvSpPr>
          <p:cNvPr id="4" name="Google Shape;448;p46">
            <a:extLst>
              <a:ext uri="{FF2B5EF4-FFF2-40B4-BE49-F238E27FC236}">
                <a16:creationId xmlns:a16="http://schemas.microsoft.com/office/drawing/2014/main" id="{56858716-15E8-0CBB-8317-AC9872AB1004}"/>
              </a:ext>
            </a:extLst>
          </p:cNvPr>
          <p:cNvSpPr txBox="1"/>
          <p:nvPr/>
        </p:nvSpPr>
        <p:spPr>
          <a:xfrm>
            <a:off x="3436849" y="3218166"/>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LoRaWAN Gateway</a:t>
            </a:r>
            <a:endParaRPr sz="1800" b="1" dirty="0">
              <a:solidFill>
                <a:schemeClr val="dk1"/>
              </a:solidFill>
              <a:latin typeface="Manrope"/>
              <a:ea typeface="Manrope"/>
              <a:cs typeface="Manrope"/>
              <a:sym typeface="Manrope"/>
            </a:endParaRPr>
          </a:p>
        </p:txBody>
      </p:sp>
      <p:cxnSp>
        <p:nvCxnSpPr>
          <p:cNvPr id="10" name="Straight Arrow Connector 9">
            <a:extLst>
              <a:ext uri="{FF2B5EF4-FFF2-40B4-BE49-F238E27FC236}">
                <a16:creationId xmlns:a16="http://schemas.microsoft.com/office/drawing/2014/main" id="{50099831-18BB-74E6-38EE-26EF9F0F2175}"/>
              </a:ext>
            </a:extLst>
          </p:cNvPr>
          <p:cNvCxnSpPr>
            <a:cxnSpLocks/>
          </p:cNvCxnSpPr>
          <p:nvPr/>
        </p:nvCxnSpPr>
        <p:spPr>
          <a:xfrm>
            <a:off x="4522444" y="274883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190C1511-AA3D-0EE9-11FF-00A033DFAB16}"/>
              </a:ext>
            </a:extLst>
          </p:cNvPr>
          <p:cNvCxnSpPr>
            <a:cxnSpLocks/>
          </p:cNvCxnSpPr>
          <p:nvPr/>
        </p:nvCxnSpPr>
        <p:spPr>
          <a:xfrm>
            <a:off x="6420571" y="2712210"/>
            <a:ext cx="758232" cy="15549"/>
          </a:xfrm>
          <a:prstGeom prst="straightConnector1">
            <a:avLst/>
          </a:prstGeom>
          <a:ln>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1FC4F1A3-2A34-869B-54C5-B95C82C07781}"/>
              </a:ext>
            </a:extLst>
          </p:cNvPr>
          <p:cNvCxnSpPr>
            <a:cxnSpLocks/>
          </p:cNvCxnSpPr>
          <p:nvPr/>
        </p:nvCxnSpPr>
        <p:spPr>
          <a:xfrm rot="5400000" flipH="1" flipV="1">
            <a:off x="6104430" y="4474114"/>
            <a:ext cx="2782" cy="239116"/>
          </a:xfrm>
          <a:prstGeom prst="straightConnector1">
            <a:avLst/>
          </a:prstGeom>
          <a:ln>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5" name="Google Shape;448;p46">
            <a:extLst>
              <a:ext uri="{FF2B5EF4-FFF2-40B4-BE49-F238E27FC236}">
                <a16:creationId xmlns:a16="http://schemas.microsoft.com/office/drawing/2014/main" id="{90921158-A36B-D020-D5E1-A0205989D176}"/>
              </a:ext>
            </a:extLst>
          </p:cNvPr>
          <p:cNvSpPr txBox="1"/>
          <p:nvPr/>
        </p:nvSpPr>
        <p:spPr>
          <a:xfrm>
            <a:off x="753663" y="2027948"/>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RadioLib</a:t>
            </a:r>
            <a:endParaRPr sz="1800" b="1" dirty="0">
              <a:solidFill>
                <a:schemeClr val="dk1"/>
              </a:solidFill>
              <a:latin typeface="Manrope"/>
              <a:ea typeface="Manrope"/>
              <a:cs typeface="Manrope"/>
              <a:sym typeface="Manrope"/>
            </a:endParaRPr>
          </a:p>
        </p:txBody>
      </p:sp>
      <p:pic>
        <p:nvPicPr>
          <p:cNvPr id="8" name="Graphic 7" descr="Books on shelf with solid fill">
            <a:extLst>
              <a:ext uri="{FF2B5EF4-FFF2-40B4-BE49-F238E27FC236}">
                <a16:creationId xmlns:a16="http://schemas.microsoft.com/office/drawing/2014/main" id="{21D0511E-547A-F505-20E2-1CF7471D474A}"/>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146005" y="1586493"/>
            <a:ext cx="502599" cy="502599"/>
          </a:xfrm>
          <a:prstGeom prst="rect">
            <a:avLst/>
          </a:prstGeom>
        </p:spPr>
      </p:pic>
      <p:pic>
        <p:nvPicPr>
          <p:cNvPr id="12" name="Graphic 11" descr="Stopwatch with solid fill">
            <a:extLst>
              <a:ext uri="{FF2B5EF4-FFF2-40B4-BE49-F238E27FC236}">
                <a16:creationId xmlns:a16="http://schemas.microsoft.com/office/drawing/2014/main" id="{20F52975-6058-8B63-9F0E-3EE9F56269E3}"/>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3576245" y="1076022"/>
            <a:ext cx="1193284" cy="1193284"/>
          </a:xfrm>
          <a:prstGeom prst="rect">
            <a:avLst/>
          </a:prstGeom>
        </p:spPr>
      </p:pic>
      <p:sp>
        <p:nvSpPr>
          <p:cNvPr id="14" name="Google Shape;445;p46">
            <a:extLst>
              <a:ext uri="{FF2B5EF4-FFF2-40B4-BE49-F238E27FC236}">
                <a16:creationId xmlns:a16="http://schemas.microsoft.com/office/drawing/2014/main" id="{BB15E68F-8D5E-06A9-D4EB-8CAF77954F8C}"/>
              </a:ext>
            </a:extLst>
          </p:cNvPr>
          <p:cNvSpPr txBox="1">
            <a:spLocks/>
          </p:cNvSpPr>
          <p:nvPr/>
        </p:nvSpPr>
        <p:spPr>
          <a:xfrm>
            <a:off x="4930140" y="568133"/>
            <a:ext cx="326526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1pPr>
            <a:lvl2pPr marR="0" lvl="1"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2pPr>
            <a:lvl3pPr marR="0" lvl="2"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3pPr>
            <a:lvl4pPr marR="0" lvl="3"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4pPr>
            <a:lvl5pPr marR="0" lvl="4"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5pPr>
            <a:lvl6pPr marR="0" lvl="5"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6pPr>
            <a:lvl7pPr marR="0" lvl="6"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7pPr>
            <a:lvl8pPr marR="0" lvl="7"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8pPr>
            <a:lvl9pPr marR="0" lvl="8"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9pPr>
          </a:lstStyle>
          <a:p>
            <a:r>
              <a:rPr lang="en-US" dirty="0"/>
              <a:t>Re-Joining Issue</a:t>
            </a:r>
          </a:p>
        </p:txBody>
      </p:sp>
      <p:sp>
        <p:nvSpPr>
          <p:cNvPr id="15" name="Multiplication Sign 14">
            <a:extLst>
              <a:ext uri="{FF2B5EF4-FFF2-40B4-BE49-F238E27FC236}">
                <a16:creationId xmlns:a16="http://schemas.microsoft.com/office/drawing/2014/main" id="{F6120E86-BE94-D280-379A-B33DC817D62E}"/>
              </a:ext>
            </a:extLst>
          </p:cNvPr>
          <p:cNvSpPr/>
          <p:nvPr/>
        </p:nvSpPr>
        <p:spPr>
          <a:xfrm>
            <a:off x="4510189" y="2492972"/>
            <a:ext cx="448908" cy="501528"/>
          </a:xfrm>
          <a:prstGeom prst="mathMultiply">
            <a:avLst>
              <a:gd name="adj1" fmla="val 1376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2092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1">
          <a:extLst>
            <a:ext uri="{FF2B5EF4-FFF2-40B4-BE49-F238E27FC236}">
              <a16:creationId xmlns:a16="http://schemas.microsoft.com/office/drawing/2014/main" id="{4CD11AD5-F9D9-B59E-979B-7AE0665BFBE3}"/>
            </a:ext>
          </a:extLst>
        </p:cNvPr>
        <p:cNvGrpSpPr/>
        <p:nvPr/>
      </p:nvGrpSpPr>
      <p:grpSpPr>
        <a:xfrm>
          <a:off x="0" y="0"/>
          <a:ext cx="0" cy="0"/>
          <a:chOff x="0" y="0"/>
          <a:chExt cx="0" cy="0"/>
        </a:xfrm>
      </p:grpSpPr>
      <p:sp>
        <p:nvSpPr>
          <p:cNvPr id="445" name="Google Shape;445;p46">
            <a:extLst>
              <a:ext uri="{FF2B5EF4-FFF2-40B4-BE49-F238E27FC236}">
                <a16:creationId xmlns:a16="http://schemas.microsoft.com/office/drawing/2014/main" id="{F3FE9317-DC2D-9A93-5368-36B61D9BA54C}"/>
              </a:ext>
            </a:extLst>
          </p:cNvPr>
          <p:cNvSpPr txBox="1">
            <a:spLocks noGrp="1"/>
          </p:cNvSpPr>
          <p:nvPr>
            <p:ph type="title"/>
          </p:nvPr>
        </p:nvSpPr>
        <p:spPr>
          <a:xfrm>
            <a:off x="651420" y="684730"/>
            <a:ext cx="228108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LoRaWAN</a:t>
            </a:r>
            <a:endParaRPr dirty="0"/>
          </a:p>
        </p:txBody>
      </p:sp>
      <p:grpSp>
        <p:nvGrpSpPr>
          <p:cNvPr id="44" name="Group 43">
            <a:extLst>
              <a:ext uri="{FF2B5EF4-FFF2-40B4-BE49-F238E27FC236}">
                <a16:creationId xmlns:a16="http://schemas.microsoft.com/office/drawing/2014/main" id="{B4D278DD-3EC6-7434-4C18-7680C786DEDE}"/>
              </a:ext>
            </a:extLst>
          </p:cNvPr>
          <p:cNvGrpSpPr/>
          <p:nvPr/>
        </p:nvGrpSpPr>
        <p:grpSpPr>
          <a:xfrm>
            <a:off x="2011919" y="2507525"/>
            <a:ext cx="1332681" cy="1115407"/>
            <a:chOff x="5149454" y="2524443"/>
            <a:chExt cx="1332681" cy="1115407"/>
          </a:xfrm>
        </p:grpSpPr>
        <p:sp>
          <p:nvSpPr>
            <p:cNvPr id="448" name="Google Shape;448;p46">
              <a:extLst>
                <a:ext uri="{FF2B5EF4-FFF2-40B4-BE49-F238E27FC236}">
                  <a16:creationId xmlns:a16="http://schemas.microsoft.com/office/drawing/2014/main" id="{0FE013C1-21E9-5626-97F6-698A32730D35}"/>
                </a:ext>
              </a:extLst>
            </p:cNvPr>
            <p:cNvSpPr txBox="1"/>
            <p:nvPr/>
          </p:nvSpPr>
          <p:spPr>
            <a:xfrm>
              <a:off x="5149454" y="3220150"/>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LoRa Antenna</a:t>
              </a:r>
              <a:endParaRPr sz="1800" b="1" dirty="0">
                <a:solidFill>
                  <a:schemeClr val="dk1"/>
                </a:solidFill>
                <a:latin typeface="Manrope"/>
                <a:ea typeface="Manrope"/>
                <a:cs typeface="Manrope"/>
                <a:sym typeface="Manrope"/>
              </a:endParaRPr>
            </a:p>
          </p:txBody>
        </p:sp>
        <p:pic>
          <p:nvPicPr>
            <p:cNvPr id="7" name="Picture 6" descr="A black background with a black square&#10;&#10;AI-generated content may be incorrect.">
              <a:extLst>
                <a:ext uri="{FF2B5EF4-FFF2-40B4-BE49-F238E27FC236}">
                  <a16:creationId xmlns:a16="http://schemas.microsoft.com/office/drawing/2014/main" id="{F08FE376-B7DF-34A4-BECC-543BF27783C9}"/>
                </a:ext>
              </a:extLst>
            </p:cNvPr>
            <p:cNvPicPr>
              <a:picLocks noChangeAspect="1"/>
            </p:cNvPicPr>
            <p:nvPr/>
          </p:nvPicPr>
          <p:blipFill>
            <a:blip r:embed="rId3">
              <a:duotone>
                <a:schemeClr val="accent1">
                  <a:shade val="45000"/>
                  <a:satMod val="135000"/>
                </a:schemeClr>
                <a:prstClr val="white"/>
              </a:duotone>
            </a:blip>
            <a:stretch>
              <a:fillRect/>
            </a:stretch>
          </p:blipFill>
          <p:spPr>
            <a:xfrm>
              <a:off x="5612835" y="2524443"/>
              <a:ext cx="457200" cy="457200"/>
            </a:xfrm>
            <a:prstGeom prst="rect">
              <a:avLst/>
            </a:prstGeom>
          </p:spPr>
        </p:pic>
      </p:grpSp>
      <p:grpSp>
        <p:nvGrpSpPr>
          <p:cNvPr id="42" name="Group 41">
            <a:extLst>
              <a:ext uri="{FF2B5EF4-FFF2-40B4-BE49-F238E27FC236}">
                <a16:creationId xmlns:a16="http://schemas.microsoft.com/office/drawing/2014/main" id="{532D1F1D-96C8-D0E9-3794-26B55E797F86}"/>
              </a:ext>
            </a:extLst>
          </p:cNvPr>
          <p:cNvGrpSpPr/>
          <p:nvPr/>
        </p:nvGrpSpPr>
        <p:grpSpPr>
          <a:xfrm>
            <a:off x="494582" y="2520239"/>
            <a:ext cx="1850844" cy="1117627"/>
            <a:chOff x="2709588" y="2499090"/>
            <a:chExt cx="1850844" cy="1117627"/>
          </a:xfrm>
        </p:grpSpPr>
        <p:sp>
          <p:nvSpPr>
            <p:cNvPr id="449" name="Google Shape;449;p46">
              <a:extLst>
                <a:ext uri="{FF2B5EF4-FFF2-40B4-BE49-F238E27FC236}">
                  <a16:creationId xmlns:a16="http://schemas.microsoft.com/office/drawing/2014/main" id="{7CE57E0E-1921-3809-4F04-6E0E550E05D2}"/>
                </a:ext>
              </a:extLst>
            </p:cNvPr>
            <p:cNvSpPr txBox="1"/>
            <p:nvPr/>
          </p:nvSpPr>
          <p:spPr>
            <a:xfrm>
              <a:off x="2709588" y="3197017"/>
              <a:ext cx="1850844"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ESP32 + SW1262</a:t>
              </a:r>
              <a:endParaRPr sz="1800" b="1" dirty="0">
                <a:solidFill>
                  <a:schemeClr val="dk1"/>
                </a:solidFill>
                <a:latin typeface="Manrope"/>
                <a:ea typeface="Manrope"/>
                <a:cs typeface="Manrope"/>
                <a:sym typeface="Manrope"/>
              </a:endParaRPr>
            </a:p>
          </p:txBody>
        </p:sp>
        <p:pic>
          <p:nvPicPr>
            <p:cNvPr id="9" name="Graphic 8" descr="Processor with solid fill">
              <a:extLst>
                <a:ext uri="{FF2B5EF4-FFF2-40B4-BE49-F238E27FC236}">
                  <a16:creationId xmlns:a16="http://schemas.microsoft.com/office/drawing/2014/main" id="{0740655E-AB16-6AB7-EE2E-8AA8BAAFE67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06410" y="2499090"/>
              <a:ext cx="457200" cy="457200"/>
            </a:xfrm>
            <a:prstGeom prst="rect">
              <a:avLst/>
            </a:prstGeom>
          </p:spPr>
        </p:pic>
      </p:grpSp>
      <p:grpSp>
        <p:nvGrpSpPr>
          <p:cNvPr id="19" name="Group 18">
            <a:extLst>
              <a:ext uri="{FF2B5EF4-FFF2-40B4-BE49-F238E27FC236}">
                <a16:creationId xmlns:a16="http://schemas.microsoft.com/office/drawing/2014/main" id="{F4042212-3611-804C-2843-2136DF0F6C99}"/>
              </a:ext>
            </a:extLst>
          </p:cNvPr>
          <p:cNvGrpSpPr/>
          <p:nvPr/>
        </p:nvGrpSpPr>
        <p:grpSpPr>
          <a:xfrm>
            <a:off x="6684632" y="1220652"/>
            <a:ext cx="2025128" cy="1078290"/>
            <a:chOff x="5504270" y="3354834"/>
            <a:chExt cx="2025128" cy="1078290"/>
          </a:xfrm>
        </p:grpSpPr>
        <p:sp>
          <p:nvSpPr>
            <p:cNvPr id="451" name="Google Shape;451;p46">
              <a:extLst>
                <a:ext uri="{FF2B5EF4-FFF2-40B4-BE49-F238E27FC236}">
                  <a16:creationId xmlns:a16="http://schemas.microsoft.com/office/drawing/2014/main" id="{8ECDD44E-47D7-9381-4BC7-AF33E36F9454}"/>
                </a:ext>
              </a:extLst>
            </p:cNvPr>
            <p:cNvSpPr txBox="1"/>
            <p:nvPr/>
          </p:nvSpPr>
          <p:spPr>
            <a:xfrm>
              <a:off x="5504270" y="4013424"/>
              <a:ext cx="2025128"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Website/Mail</a:t>
              </a:r>
              <a:endParaRPr sz="1800" b="1" dirty="0">
                <a:solidFill>
                  <a:schemeClr val="dk1"/>
                </a:solidFill>
                <a:latin typeface="Manrope"/>
                <a:ea typeface="Manrope"/>
                <a:cs typeface="Manrope"/>
                <a:sym typeface="Manrope"/>
              </a:endParaRPr>
            </a:p>
          </p:txBody>
        </p:sp>
        <p:pic>
          <p:nvPicPr>
            <p:cNvPr id="13" name="Graphic 12">
              <a:extLst>
                <a:ext uri="{FF2B5EF4-FFF2-40B4-BE49-F238E27FC236}">
                  <a16:creationId xmlns:a16="http://schemas.microsoft.com/office/drawing/2014/main" id="{94B4376F-49EE-5EA5-9D66-EF1EC657487F}"/>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6288234" y="3354834"/>
              <a:ext cx="457200" cy="457200"/>
            </a:xfrm>
            <a:prstGeom prst="rect">
              <a:avLst/>
            </a:prstGeom>
          </p:spPr>
        </p:pic>
      </p:grpSp>
      <p:grpSp>
        <p:nvGrpSpPr>
          <p:cNvPr id="50" name="Group 49">
            <a:extLst>
              <a:ext uri="{FF2B5EF4-FFF2-40B4-BE49-F238E27FC236}">
                <a16:creationId xmlns:a16="http://schemas.microsoft.com/office/drawing/2014/main" id="{5A6A37C9-7868-DC82-252E-FD64BD2581B3}"/>
              </a:ext>
            </a:extLst>
          </p:cNvPr>
          <p:cNvGrpSpPr/>
          <p:nvPr/>
        </p:nvGrpSpPr>
        <p:grpSpPr>
          <a:xfrm>
            <a:off x="6598920" y="2522298"/>
            <a:ext cx="2126238" cy="795733"/>
            <a:chOff x="6598920" y="2522298"/>
            <a:chExt cx="2126238" cy="795733"/>
          </a:xfrm>
        </p:grpSpPr>
        <p:pic>
          <p:nvPicPr>
            <p:cNvPr id="21" name="Graphic 20" descr="Server with solid fill">
              <a:extLst>
                <a:ext uri="{FF2B5EF4-FFF2-40B4-BE49-F238E27FC236}">
                  <a16:creationId xmlns:a16="http://schemas.microsoft.com/office/drawing/2014/main" id="{257A1F84-5ECB-CB79-6458-DD2591E8D7E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466523" y="2522298"/>
              <a:ext cx="457200" cy="457200"/>
            </a:xfrm>
            <a:prstGeom prst="rect">
              <a:avLst/>
            </a:prstGeom>
          </p:spPr>
        </p:pic>
        <p:sp>
          <p:nvSpPr>
            <p:cNvPr id="22" name="Google Shape;447;p46">
              <a:extLst>
                <a:ext uri="{FF2B5EF4-FFF2-40B4-BE49-F238E27FC236}">
                  <a16:creationId xmlns:a16="http://schemas.microsoft.com/office/drawing/2014/main" id="{49471245-3B64-DF27-505D-82C086C1AD07}"/>
                </a:ext>
              </a:extLst>
            </p:cNvPr>
            <p:cNvSpPr txBox="1"/>
            <p:nvPr/>
          </p:nvSpPr>
          <p:spPr>
            <a:xfrm>
              <a:off x="6598920" y="2898331"/>
              <a:ext cx="2126238"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Application Layer</a:t>
              </a:r>
              <a:endParaRPr sz="1800" b="1" dirty="0">
                <a:solidFill>
                  <a:schemeClr val="dk1"/>
                </a:solidFill>
                <a:latin typeface="Manrope"/>
                <a:ea typeface="Manrope"/>
                <a:cs typeface="Manrope"/>
                <a:sym typeface="Manrope"/>
              </a:endParaRPr>
            </a:p>
          </p:txBody>
        </p:sp>
      </p:grpSp>
      <p:cxnSp>
        <p:nvCxnSpPr>
          <p:cNvPr id="40" name="Straight Arrow Connector 39">
            <a:extLst>
              <a:ext uri="{FF2B5EF4-FFF2-40B4-BE49-F238E27FC236}">
                <a16:creationId xmlns:a16="http://schemas.microsoft.com/office/drawing/2014/main" id="{505B36F2-03F2-E531-E893-224EA7A61957}"/>
              </a:ext>
            </a:extLst>
          </p:cNvPr>
          <p:cNvCxnSpPr>
            <a:cxnSpLocks/>
          </p:cNvCxnSpPr>
          <p:nvPr/>
        </p:nvCxnSpPr>
        <p:spPr>
          <a:xfrm>
            <a:off x="1947784" y="2712329"/>
            <a:ext cx="342779" cy="0"/>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BBEF7C10-BE41-2B6B-BB0F-0EF957FF781F}"/>
              </a:ext>
            </a:extLst>
          </p:cNvPr>
          <p:cNvCxnSpPr>
            <a:cxnSpLocks/>
          </p:cNvCxnSpPr>
          <p:nvPr/>
        </p:nvCxnSpPr>
        <p:spPr>
          <a:xfrm>
            <a:off x="3061829" y="272775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E5BE4DC4-6C59-42D2-7CE4-6525D696BE6C}"/>
              </a:ext>
            </a:extLst>
          </p:cNvPr>
          <p:cNvCxnSpPr>
            <a:cxnSpLocks/>
            <a:stCxn id="21" idx="0"/>
            <a:endCxn id="451" idx="2"/>
          </p:cNvCxnSpPr>
          <p:nvPr/>
        </p:nvCxnSpPr>
        <p:spPr>
          <a:xfrm flipV="1">
            <a:off x="7695123" y="2298942"/>
            <a:ext cx="2073" cy="22335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60" name="TextBox 59">
            <a:extLst>
              <a:ext uri="{FF2B5EF4-FFF2-40B4-BE49-F238E27FC236}">
                <a16:creationId xmlns:a16="http://schemas.microsoft.com/office/drawing/2014/main" id="{0A83F247-4948-1D07-F573-1D2C8A452953}"/>
              </a:ext>
            </a:extLst>
          </p:cNvPr>
          <p:cNvSpPr txBox="1"/>
          <p:nvPr/>
        </p:nvSpPr>
        <p:spPr>
          <a:xfrm>
            <a:off x="6201917" y="3578887"/>
            <a:ext cx="2222083" cy="1169551"/>
          </a:xfrm>
          <a:prstGeom prst="rect">
            <a:avLst/>
          </a:prstGeom>
          <a:noFill/>
        </p:spPr>
        <p:txBody>
          <a:bodyPr wrap="none" rtlCol="0">
            <a:spAutoFit/>
          </a:bodyPr>
          <a:lstStyle/>
          <a:p>
            <a:r>
              <a:rPr lang="en-US" b="1" dirty="0"/>
              <a:t>Legend Communication</a:t>
            </a:r>
          </a:p>
          <a:p>
            <a:r>
              <a:rPr lang="en-US" dirty="0"/>
              <a:t>Wired</a:t>
            </a:r>
            <a:br>
              <a:rPr lang="en-US" dirty="0"/>
            </a:br>
            <a:r>
              <a:rPr lang="en-US" dirty="0"/>
              <a:t>LoRaWAN</a:t>
            </a:r>
            <a:br>
              <a:rPr lang="en-US" dirty="0"/>
            </a:br>
            <a:r>
              <a:rPr lang="en-US" dirty="0"/>
              <a:t>Internal server</a:t>
            </a:r>
          </a:p>
          <a:p>
            <a:r>
              <a:rPr lang="en-US" dirty="0"/>
              <a:t>Internet</a:t>
            </a:r>
            <a:endParaRPr lang="LID4096" dirty="0"/>
          </a:p>
        </p:txBody>
      </p:sp>
      <p:cxnSp>
        <p:nvCxnSpPr>
          <p:cNvPr id="61" name="Straight Arrow Connector 60">
            <a:extLst>
              <a:ext uri="{FF2B5EF4-FFF2-40B4-BE49-F238E27FC236}">
                <a16:creationId xmlns:a16="http://schemas.microsoft.com/office/drawing/2014/main" id="{BFB66292-7FFD-C858-62F9-50CC6B28111A}"/>
              </a:ext>
            </a:extLst>
          </p:cNvPr>
          <p:cNvCxnSpPr>
            <a:cxnSpLocks/>
          </p:cNvCxnSpPr>
          <p:nvPr/>
        </p:nvCxnSpPr>
        <p:spPr>
          <a:xfrm rot="5400000" flipH="1" flipV="1">
            <a:off x="6104430" y="3807536"/>
            <a:ext cx="2782" cy="239116"/>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D7B7FD42-553A-9340-7560-E04EA25DAFDD}"/>
              </a:ext>
            </a:extLst>
          </p:cNvPr>
          <p:cNvCxnSpPr>
            <a:cxnSpLocks/>
          </p:cNvCxnSpPr>
          <p:nvPr/>
        </p:nvCxnSpPr>
        <p:spPr>
          <a:xfrm rot="5400000" flipH="1" flipV="1">
            <a:off x="6104430" y="4048825"/>
            <a:ext cx="2782" cy="239116"/>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A726F0E5-D88A-73E6-78BE-93B4A5ED2B8E}"/>
              </a:ext>
            </a:extLst>
          </p:cNvPr>
          <p:cNvCxnSpPr>
            <a:cxnSpLocks/>
          </p:cNvCxnSpPr>
          <p:nvPr/>
        </p:nvCxnSpPr>
        <p:spPr>
          <a:xfrm rot="5400000" flipH="1" flipV="1">
            <a:off x="6104430" y="4277045"/>
            <a:ext cx="2782" cy="23911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6F57D646-CB12-B303-5E81-9CC720CBCF5B}"/>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foregroundMark x1="15111" y1="60444" x2="15111" y2="60444"/>
                        <a14:foregroundMark x1="20889" y1="60444" x2="20889" y2="60444"/>
                        <a14:foregroundMark x1="31556" y1="60000" x2="31556" y2="60000"/>
                        <a14:foregroundMark x1="16444" y1="75111" x2="16444" y2="75111"/>
                        <a14:foregroundMark x1="25778" y1="73778" x2="25778" y2="73778"/>
                        <a14:foregroundMark x1="36444" y1="72444" x2="36444" y2="72444"/>
                        <a14:foregroundMark x1="43556" y1="61333" x2="43556" y2="61333"/>
                        <a14:foregroundMark x1="48889" y1="60444" x2="48889" y2="60444"/>
                        <a14:foregroundMark x1="79556" y1="28444" x2="79556" y2="28444"/>
                        <a14:foregroundMark x1="84444" y1="24889" x2="84444" y2="24889"/>
                        <a14:foregroundMark x1="58667" y1="61778" x2="58667" y2="61778"/>
                        <a14:foregroundMark x1="64889" y1="61333" x2="64889" y2="61333"/>
                        <a14:foregroundMark x1="76889" y1="59556" x2="76889" y2="59556"/>
                        <a14:foregroundMark x1="84000" y1="60444" x2="84000" y2="60444"/>
                        <a14:foregroundMark x1="84000" y1="72889" x2="84000" y2="72889"/>
                        <a14:foregroundMark x1="73333" y1="73778" x2="73333" y2="73778"/>
                        <a14:foregroundMark x1="60889" y1="73333" x2="60889" y2="73333"/>
                        <a14:foregroundMark x1="48889" y1="74222" x2="48889" y2="74222"/>
                        <a14:backgroundMark x1="74222" y1="73333" x2="74222" y2="73333"/>
                        <a14:backgroundMark x1="45333" y1="74667" x2="45333" y2="74667"/>
                        <a14:backgroundMark x1="45444" y1="74222" x2="45778" y2="75556"/>
                        <a14:backgroundMark x1="45333" y1="73778" x2="45444" y2="74222"/>
                      </a14:backgroundRemoval>
                    </a14:imgEffect>
                  </a14:imgLayer>
                </a14:imgProps>
              </a:ext>
            </a:extLst>
          </a:blip>
          <a:stretch>
            <a:fillRect/>
          </a:stretch>
        </p:blipFill>
        <p:spPr>
          <a:xfrm>
            <a:off x="5168444" y="2214041"/>
            <a:ext cx="1252127" cy="1252127"/>
          </a:xfrm>
          <a:prstGeom prst="rect">
            <a:avLst/>
          </a:prstGeom>
        </p:spPr>
      </p:pic>
      <p:pic>
        <p:nvPicPr>
          <p:cNvPr id="3" name="Graphic 2" descr="Wireless router with solid fill">
            <a:extLst>
              <a:ext uri="{FF2B5EF4-FFF2-40B4-BE49-F238E27FC236}">
                <a16:creationId xmlns:a16="http://schemas.microsoft.com/office/drawing/2014/main" id="{6370D597-DF28-4423-B749-BCD7CF172F8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734011" y="2343031"/>
            <a:ext cx="738358" cy="738358"/>
          </a:xfrm>
          <a:prstGeom prst="rect">
            <a:avLst/>
          </a:prstGeom>
        </p:spPr>
      </p:pic>
      <p:sp>
        <p:nvSpPr>
          <p:cNvPr id="4" name="Google Shape;448;p46">
            <a:extLst>
              <a:ext uri="{FF2B5EF4-FFF2-40B4-BE49-F238E27FC236}">
                <a16:creationId xmlns:a16="http://schemas.microsoft.com/office/drawing/2014/main" id="{8649B18B-137B-DF41-ECD1-2C240CC8A135}"/>
              </a:ext>
            </a:extLst>
          </p:cNvPr>
          <p:cNvSpPr txBox="1"/>
          <p:nvPr/>
        </p:nvSpPr>
        <p:spPr>
          <a:xfrm>
            <a:off x="3436849" y="3218166"/>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LoRaWAN Gateway</a:t>
            </a:r>
            <a:endParaRPr sz="1800" b="1" dirty="0">
              <a:solidFill>
                <a:schemeClr val="dk1"/>
              </a:solidFill>
              <a:latin typeface="Manrope"/>
              <a:ea typeface="Manrope"/>
              <a:cs typeface="Manrope"/>
              <a:sym typeface="Manrope"/>
            </a:endParaRPr>
          </a:p>
        </p:txBody>
      </p:sp>
      <p:cxnSp>
        <p:nvCxnSpPr>
          <p:cNvPr id="10" name="Straight Arrow Connector 9">
            <a:extLst>
              <a:ext uri="{FF2B5EF4-FFF2-40B4-BE49-F238E27FC236}">
                <a16:creationId xmlns:a16="http://schemas.microsoft.com/office/drawing/2014/main" id="{9B6C6BEF-EEE7-BA26-9440-CFAFB3195403}"/>
              </a:ext>
            </a:extLst>
          </p:cNvPr>
          <p:cNvCxnSpPr>
            <a:cxnSpLocks/>
          </p:cNvCxnSpPr>
          <p:nvPr/>
        </p:nvCxnSpPr>
        <p:spPr>
          <a:xfrm>
            <a:off x="4522444" y="274883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666AAB42-F584-6392-06C2-500E0FF614EA}"/>
              </a:ext>
            </a:extLst>
          </p:cNvPr>
          <p:cNvCxnSpPr>
            <a:cxnSpLocks/>
          </p:cNvCxnSpPr>
          <p:nvPr/>
        </p:nvCxnSpPr>
        <p:spPr>
          <a:xfrm>
            <a:off x="6420571" y="2712210"/>
            <a:ext cx="758232" cy="15549"/>
          </a:xfrm>
          <a:prstGeom prst="straightConnector1">
            <a:avLst/>
          </a:prstGeom>
          <a:ln>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53FAE90D-B0BB-B0F2-F6E2-073C8771BF17}"/>
              </a:ext>
            </a:extLst>
          </p:cNvPr>
          <p:cNvCxnSpPr>
            <a:cxnSpLocks/>
          </p:cNvCxnSpPr>
          <p:nvPr/>
        </p:nvCxnSpPr>
        <p:spPr>
          <a:xfrm rot="5400000" flipH="1" flipV="1">
            <a:off x="6104430" y="4474114"/>
            <a:ext cx="2782" cy="239116"/>
          </a:xfrm>
          <a:prstGeom prst="straightConnector1">
            <a:avLst/>
          </a:prstGeom>
          <a:ln>
            <a:solidFill>
              <a:schemeClr val="accent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5" name="Google Shape;448;p46">
            <a:extLst>
              <a:ext uri="{FF2B5EF4-FFF2-40B4-BE49-F238E27FC236}">
                <a16:creationId xmlns:a16="http://schemas.microsoft.com/office/drawing/2014/main" id="{C4BE9444-9F49-59BF-B9A9-40C80E23F3F0}"/>
              </a:ext>
            </a:extLst>
          </p:cNvPr>
          <p:cNvSpPr txBox="1"/>
          <p:nvPr/>
        </p:nvSpPr>
        <p:spPr>
          <a:xfrm>
            <a:off x="753663" y="2027948"/>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RadioLib</a:t>
            </a:r>
            <a:endParaRPr sz="1800" b="1" dirty="0">
              <a:solidFill>
                <a:schemeClr val="dk1"/>
              </a:solidFill>
              <a:latin typeface="Manrope"/>
              <a:ea typeface="Manrope"/>
              <a:cs typeface="Manrope"/>
              <a:sym typeface="Manrope"/>
            </a:endParaRPr>
          </a:p>
        </p:txBody>
      </p:sp>
      <p:pic>
        <p:nvPicPr>
          <p:cNvPr id="8" name="Graphic 7" descr="Books on shelf with solid fill">
            <a:extLst>
              <a:ext uri="{FF2B5EF4-FFF2-40B4-BE49-F238E27FC236}">
                <a16:creationId xmlns:a16="http://schemas.microsoft.com/office/drawing/2014/main" id="{05E7E022-72A5-E6ED-11A3-69DB36482377}"/>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146005" y="1586493"/>
            <a:ext cx="502599" cy="502599"/>
          </a:xfrm>
          <a:prstGeom prst="rect">
            <a:avLst/>
          </a:prstGeom>
        </p:spPr>
      </p:pic>
      <p:sp>
        <p:nvSpPr>
          <p:cNvPr id="14" name="Google Shape;445;p46">
            <a:extLst>
              <a:ext uri="{FF2B5EF4-FFF2-40B4-BE49-F238E27FC236}">
                <a16:creationId xmlns:a16="http://schemas.microsoft.com/office/drawing/2014/main" id="{822E510A-A316-5B1F-14EB-E9C6E612198D}"/>
              </a:ext>
            </a:extLst>
          </p:cNvPr>
          <p:cNvSpPr txBox="1">
            <a:spLocks/>
          </p:cNvSpPr>
          <p:nvPr/>
        </p:nvSpPr>
        <p:spPr>
          <a:xfrm>
            <a:off x="4930140" y="568133"/>
            <a:ext cx="326526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1pPr>
            <a:lvl2pPr marR="0" lvl="1"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2pPr>
            <a:lvl3pPr marR="0" lvl="2"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3pPr>
            <a:lvl4pPr marR="0" lvl="3"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4pPr>
            <a:lvl5pPr marR="0" lvl="4"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5pPr>
            <a:lvl6pPr marR="0" lvl="5"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6pPr>
            <a:lvl7pPr marR="0" lvl="6"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7pPr>
            <a:lvl8pPr marR="0" lvl="7"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8pPr>
            <a:lvl9pPr marR="0" lvl="8"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9pPr>
          </a:lstStyle>
          <a:p>
            <a:r>
              <a:rPr lang="en-US" dirty="0"/>
              <a:t>Re-Joining Issue</a:t>
            </a:r>
          </a:p>
        </p:txBody>
      </p:sp>
      <p:pic>
        <p:nvPicPr>
          <p:cNvPr id="16" name="Graphic 15" descr="Database with solid fill">
            <a:extLst>
              <a:ext uri="{FF2B5EF4-FFF2-40B4-BE49-F238E27FC236}">
                <a16:creationId xmlns:a16="http://schemas.microsoft.com/office/drawing/2014/main" id="{29E83D44-9298-ECA5-9991-001C71C0C7B4}"/>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1099003" y="3652800"/>
            <a:ext cx="596601" cy="596601"/>
          </a:xfrm>
          <a:prstGeom prst="rect">
            <a:avLst/>
          </a:prstGeom>
        </p:spPr>
      </p:pic>
      <p:sp>
        <p:nvSpPr>
          <p:cNvPr id="18" name="Google Shape;448;p46">
            <a:extLst>
              <a:ext uri="{FF2B5EF4-FFF2-40B4-BE49-F238E27FC236}">
                <a16:creationId xmlns:a16="http://schemas.microsoft.com/office/drawing/2014/main" id="{A20212CC-E869-C852-78FF-2C01A3567F93}"/>
              </a:ext>
            </a:extLst>
          </p:cNvPr>
          <p:cNvSpPr txBox="1"/>
          <p:nvPr/>
        </p:nvSpPr>
        <p:spPr>
          <a:xfrm>
            <a:off x="730962" y="4248920"/>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NVM</a:t>
            </a:r>
            <a:endParaRPr sz="1800" b="1" dirty="0">
              <a:solidFill>
                <a:schemeClr val="dk1"/>
              </a:solidFill>
              <a:latin typeface="Manrope"/>
              <a:ea typeface="Manrope"/>
              <a:cs typeface="Manrope"/>
              <a:sym typeface="Manrope"/>
            </a:endParaRPr>
          </a:p>
        </p:txBody>
      </p:sp>
      <p:cxnSp>
        <p:nvCxnSpPr>
          <p:cNvPr id="20" name="Straight Arrow Connector 19">
            <a:extLst>
              <a:ext uri="{FF2B5EF4-FFF2-40B4-BE49-F238E27FC236}">
                <a16:creationId xmlns:a16="http://schemas.microsoft.com/office/drawing/2014/main" id="{7D16DD3B-E1F4-0904-9526-3F97D50DB7B1}"/>
              </a:ext>
            </a:extLst>
          </p:cNvPr>
          <p:cNvCxnSpPr>
            <a:cxnSpLocks/>
            <a:stCxn id="2" idx="2"/>
          </p:cNvCxnSpPr>
          <p:nvPr/>
        </p:nvCxnSpPr>
        <p:spPr>
          <a:xfrm rot="5400000">
            <a:off x="3576827" y="1800599"/>
            <a:ext cx="552112" cy="3883250"/>
          </a:xfrm>
          <a:prstGeom prst="bentConnector2">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58496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Rectangle 82">
            <a:extLst>
              <a:ext uri="{FF2B5EF4-FFF2-40B4-BE49-F238E27FC236}">
                <a16:creationId xmlns:a16="http://schemas.microsoft.com/office/drawing/2014/main" id="{51E25243-C6F4-EB8B-7F78-71B7C3E20A98}"/>
              </a:ext>
            </a:extLst>
          </p:cNvPr>
          <p:cNvSpPr/>
          <p:nvPr/>
        </p:nvSpPr>
        <p:spPr>
          <a:xfrm>
            <a:off x="3494049" y="191433"/>
            <a:ext cx="4854497" cy="4522999"/>
          </a:xfrm>
          <a:prstGeom prst="rect">
            <a:avLst/>
          </a:prstGeom>
          <a:solidFill>
            <a:schemeClr val="accent1">
              <a:lumMod val="20000"/>
              <a:lumOff val="80000"/>
            </a:schemeClr>
          </a:solidFill>
          <a:ln>
            <a:solidFill>
              <a:schemeClr val="accent1"/>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cxnSp>
        <p:nvCxnSpPr>
          <p:cNvPr id="29" name="Straight Arrow Connector 28">
            <a:extLst>
              <a:ext uri="{FF2B5EF4-FFF2-40B4-BE49-F238E27FC236}">
                <a16:creationId xmlns:a16="http://schemas.microsoft.com/office/drawing/2014/main" id="{9A446A1E-2E09-7931-591B-9C096564718D}"/>
              </a:ext>
            </a:extLst>
          </p:cNvPr>
          <p:cNvCxnSpPr>
            <a:cxnSpLocks/>
            <a:endCxn id="36" idx="1"/>
          </p:cNvCxnSpPr>
          <p:nvPr/>
        </p:nvCxnSpPr>
        <p:spPr>
          <a:xfrm flipV="1">
            <a:off x="2256959" y="693625"/>
            <a:ext cx="3106391" cy="947567"/>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pic>
        <p:nvPicPr>
          <p:cNvPr id="36" name="Picture 35">
            <a:extLst>
              <a:ext uri="{FF2B5EF4-FFF2-40B4-BE49-F238E27FC236}">
                <a16:creationId xmlns:a16="http://schemas.microsoft.com/office/drawing/2014/main" id="{282294FB-C8FF-FE6A-0B64-93C0FD60DB39}"/>
              </a:ext>
            </a:extLst>
          </p:cNvPr>
          <p:cNvPicPr>
            <a:picLocks noChangeAspect="1"/>
          </p:cNvPicPr>
          <p:nvPr/>
        </p:nvPicPr>
        <p:blipFill>
          <a:blip r:embed="rId3">
            <a:duotone>
              <a:schemeClr val="accent1">
                <a:shade val="45000"/>
                <a:satMod val="135000"/>
              </a:schemeClr>
              <a:prstClr val="white"/>
            </a:duotone>
          </a:blip>
          <a:stretch>
            <a:fillRect/>
          </a:stretch>
        </p:blipFill>
        <p:spPr>
          <a:xfrm>
            <a:off x="5363350" y="191433"/>
            <a:ext cx="1004383" cy="1004383"/>
          </a:xfrm>
          <a:prstGeom prst="rect">
            <a:avLst/>
          </a:prstGeom>
        </p:spPr>
      </p:pic>
      <p:sp>
        <p:nvSpPr>
          <p:cNvPr id="37" name="Google Shape;447;p46">
            <a:extLst>
              <a:ext uri="{FF2B5EF4-FFF2-40B4-BE49-F238E27FC236}">
                <a16:creationId xmlns:a16="http://schemas.microsoft.com/office/drawing/2014/main" id="{1606975E-E582-0198-4A08-74C118F50FD7}"/>
              </a:ext>
            </a:extLst>
          </p:cNvPr>
          <p:cNvSpPr txBox="1"/>
          <p:nvPr/>
        </p:nvSpPr>
        <p:spPr>
          <a:xfrm>
            <a:off x="4719630" y="892385"/>
            <a:ext cx="2291822" cy="549003"/>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Decode the Payload</a:t>
            </a:r>
            <a:endParaRPr b="1" dirty="0">
              <a:solidFill>
                <a:schemeClr val="dk1"/>
              </a:solidFill>
              <a:latin typeface="Manrope"/>
              <a:ea typeface="Manrope"/>
              <a:cs typeface="Manrope"/>
              <a:sym typeface="Manrope"/>
            </a:endParaRPr>
          </a:p>
        </p:txBody>
      </p:sp>
      <p:pic>
        <p:nvPicPr>
          <p:cNvPr id="38" name="Picture 37">
            <a:extLst>
              <a:ext uri="{FF2B5EF4-FFF2-40B4-BE49-F238E27FC236}">
                <a16:creationId xmlns:a16="http://schemas.microsoft.com/office/drawing/2014/main" id="{2237CEE1-A3AD-19D4-EB34-4799DA027447}"/>
              </a:ext>
            </a:extLst>
          </p:cNvPr>
          <p:cNvPicPr>
            <a:picLocks noChangeAspect="1"/>
          </p:cNvPicPr>
          <p:nvPr/>
        </p:nvPicPr>
        <p:blipFill>
          <a:blip r:embed="rId4"/>
          <a:srcRect/>
          <a:stretch/>
        </p:blipFill>
        <p:spPr>
          <a:xfrm>
            <a:off x="3849340" y="1849789"/>
            <a:ext cx="769773" cy="766565"/>
          </a:xfrm>
          <a:prstGeom prst="rect">
            <a:avLst/>
          </a:prstGeom>
        </p:spPr>
      </p:pic>
      <p:sp>
        <p:nvSpPr>
          <p:cNvPr id="39" name="Google Shape;447;p46">
            <a:extLst>
              <a:ext uri="{FF2B5EF4-FFF2-40B4-BE49-F238E27FC236}">
                <a16:creationId xmlns:a16="http://schemas.microsoft.com/office/drawing/2014/main" id="{54931DB0-D80C-1AC9-19C1-95C4C04836F7}"/>
              </a:ext>
            </a:extLst>
          </p:cNvPr>
          <p:cNvSpPr txBox="1"/>
          <p:nvPr/>
        </p:nvSpPr>
        <p:spPr>
          <a:xfrm>
            <a:off x="3581814" y="2445832"/>
            <a:ext cx="1397714" cy="35238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Device ID</a:t>
            </a:r>
            <a:endParaRPr b="1" dirty="0">
              <a:solidFill>
                <a:schemeClr val="dk1"/>
              </a:solidFill>
              <a:latin typeface="Manrope"/>
              <a:ea typeface="Manrope"/>
              <a:cs typeface="Manrope"/>
              <a:sym typeface="Manrope"/>
            </a:endParaRPr>
          </a:p>
        </p:txBody>
      </p:sp>
      <p:pic>
        <p:nvPicPr>
          <p:cNvPr id="44" name="Picture 43">
            <a:extLst>
              <a:ext uri="{FF2B5EF4-FFF2-40B4-BE49-F238E27FC236}">
                <a16:creationId xmlns:a16="http://schemas.microsoft.com/office/drawing/2014/main" id="{CCCD6421-0355-0550-DE41-EB9A1E008CD9}"/>
              </a:ext>
            </a:extLst>
          </p:cNvPr>
          <p:cNvPicPr>
            <a:picLocks noChangeAspect="1"/>
          </p:cNvPicPr>
          <p:nvPr/>
        </p:nvPicPr>
        <p:blipFill>
          <a:blip r:embed="rId5">
            <a:duotone>
              <a:schemeClr val="accent1">
                <a:shade val="45000"/>
                <a:satMod val="135000"/>
              </a:schemeClr>
              <a:prstClr val="white"/>
            </a:duotone>
          </a:blip>
          <a:stretch>
            <a:fillRect/>
          </a:stretch>
        </p:blipFill>
        <p:spPr>
          <a:xfrm>
            <a:off x="7205980" y="1803580"/>
            <a:ext cx="769773" cy="769773"/>
          </a:xfrm>
          <a:prstGeom prst="rect">
            <a:avLst/>
          </a:prstGeom>
        </p:spPr>
      </p:pic>
      <p:sp>
        <p:nvSpPr>
          <p:cNvPr id="45" name="Google Shape;447;p46">
            <a:extLst>
              <a:ext uri="{FF2B5EF4-FFF2-40B4-BE49-F238E27FC236}">
                <a16:creationId xmlns:a16="http://schemas.microsoft.com/office/drawing/2014/main" id="{B817A26A-5CF6-E644-0EF1-51E8EC037E49}"/>
              </a:ext>
            </a:extLst>
          </p:cNvPr>
          <p:cNvSpPr txBox="1"/>
          <p:nvPr/>
        </p:nvSpPr>
        <p:spPr>
          <a:xfrm>
            <a:off x="6892009" y="2447173"/>
            <a:ext cx="1397714" cy="35238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Data</a:t>
            </a:r>
            <a:endParaRPr b="1" dirty="0">
              <a:solidFill>
                <a:schemeClr val="dk1"/>
              </a:solidFill>
              <a:latin typeface="Manrope"/>
              <a:ea typeface="Manrope"/>
              <a:cs typeface="Manrope"/>
              <a:sym typeface="Manrope"/>
            </a:endParaRPr>
          </a:p>
        </p:txBody>
      </p:sp>
      <p:cxnSp>
        <p:nvCxnSpPr>
          <p:cNvPr id="46" name="Straight Arrow Connector 45">
            <a:extLst>
              <a:ext uri="{FF2B5EF4-FFF2-40B4-BE49-F238E27FC236}">
                <a16:creationId xmlns:a16="http://schemas.microsoft.com/office/drawing/2014/main" id="{59EFD644-CBF3-631E-9E15-80727466BD82}"/>
              </a:ext>
            </a:extLst>
          </p:cNvPr>
          <p:cNvCxnSpPr>
            <a:cxnSpLocks/>
            <a:stCxn id="37" idx="2"/>
            <a:endCxn id="38" idx="3"/>
          </p:cNvCxnSpPr>
          <p:nvPr/>
        </p:nvCxnSpPr>
        <p:spPr>
          <a:xfrm flipH="1">
            <a:off x="4619113" y="1441388"/>
            <a:ext cx="1246428" cy="791684"/>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1B305F53-61E0-B55F-B53D-23B83ED3F848}"/>
              </a:ext>
            </a:extLst>
          </p:cNvPr>
          <p:cNvCxnSpPr>
            <a:cxnSpLocks/>
            <a:stCxn id="37" idx="2"/>
            <a:endCxn id="44" idx="1"/>
          </p:cNvCxnSpPr>
          <p:nvPr/>
        </p:nvCxnSpPr>
        <p:spPr>
          <a:xfrm>
            <a:off x="5865541" y="1441388"/>
            <a:ext cx="1340439" cy="747079"/>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pic>
        <p:nvPicPr>
          <p:cNvPr id="57" name="Picture 56">
            <a:extLst>
              <a:ext uri="{FF2B5EF4-FFF2-40B4-BE49-F238E27FC236}">
                <a16:creationId xmlns:a16="http://schemas.microsoft.com/office/drawing/2014/main" id="{8D97552E-1E38-D98D-95F8-D8F67D87CD66}"/>
              </a:ext>
            </a:extLst>
          </p:cNvPr>
          <p:cNvPicPr>
            <a:picLocks noChangeAspect="1"/>
          </p:cNvPicPr>
          <p:nvPr/>
        </p:nvPicPr>
        <p:blipFill>
          <a:blip r:embed="rId6"/>
          <a:stretch>
            <a:fillRect/>
          </a:stretch>
        </p:blipFill>
        <p:spPr>
          <a:xfrm>
            <a:off x="5101374" y="3736679"/>
            <a:ext cx="651168" cy="651168"/>
          </a:xfrm>
          <a:prstGeom prst="rect">
            <a:avLst/>
          </a:prstGeom>
        </p:spPr>
      </p:pic>
      <p:cxnSp>
        <p:nvCxnSpPr>
          <p:cNvPr id="58" name="Straight Arrow Connector 57">
            <a:extLst>
              <a:ext uri="{FF2B5EF4-FFF2-40B4-BE49-F238E27FC236}">
                <a16:creationId xmlns:a16="http://schemas.microsoft.com/office/drawing/2014/main" id="{D6AA316D-6001-C0E0-A511-87BC531EB6F4}"/>
              </a:ext>
            </a:extLst>
          </p:cNvPr>
          <p:cNvCxnSpPr>
            <a:cxnSpLocks/>
          </p:cNvCxnSpPr>
          <p:nvPr/>
        </p:nvCxnSpPr>
        <p:spPr>
          <a:xfrm flipH="1">
            <a:off x="6823708" y="2777448"/>
            <a:ext cx="767158" cy="870719"/>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pic>
        <p:nvPicPr>
          <p:cNvPr id="59" name="Graphic 58" descr="Envelope outline">
            <a:extLst>
              <a:ext uri="{FF2B5EF4-FFF2-40B4-BE49-F238E27FC236}">
                <a16:creationId xmlns:a16="http://schemas.microsoft.com/office/drawing/2014/main" id="{C934C44D-C5BA-0278-9504-CB85F23B376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366508" y="3610588"/>
            <a:ext cx="914400" cy="914400"/>
          </a:xfrm>
          <a:prstGeom prst="rect">
            <a:avLst/>
          </a:prstGeom>
        </p:spPr>
      </p:pic>
      <p:cxnSp>
        <p:nvCxnSpPr>
          <p:cNvPr id="63" name="Straight Arrow Connector 62">
            <a:extLst>
              <a:ext uri="{FF2B5EF4-FFF2-40B4-BE49-F238E27FC236}">
                <a16:creationId xmlns:a16="http://schemas.microsoft.com/office/drawing/2014/main" id="{3FB9FB22-2B73-7140-3278-C26C29B095C4}"/>
              </a:ext>
            </a:extLst>
          </p:cNvPr>
          <p:cNvCxnSpPr>
            <a:cxnSpLocks/>
            <a:stCxn id="45" idx="2"/>
            <a:endCxn id="57" idx="0"/>
          </p:cNvCxnSpPr>
          <p:nvPr/>
        </p:nvCxnSpPr>
        <p:spPr>
          <a:xfrm flipH="1">
            <a:off x="5426958" y="2799555"/>
            <a:ext cx="2163908" cy="937124"/>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68" name="Straight Arrow Connector 67">
            <a:extLst>
              <a:ext uri="{FF2B5EF4-FFF2-40B4-BE49-F238E27FC236}">
                <a16:creationId xmlns:a16="http://schemas.microsoft.com/office/drawing/2014/main" id="{D784D6B0-553D-434D-2D1C-6F166BB8E339}"/>
              </a:ext>
            </a:extLst>
          </p:cNvPr>
          <p:cNvCxnSpPr>
            <a:cxnSpLocks/>
            <a:stCxn id="39" idx="2"/>
          </p:cNvCxnSpPr>
          <p:nvPr/>
        </p:nvCxnSpPr>
        <p:spPr>
          <a:xfrm>
            <a:off x="4280671" y="2798214"/>
            <a:ext cx="2085837" cy="525521"/>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951C3C1F-B25A-126C-661A-8455F089B809}"/>
              </a:ext>
            </a:extLst>
          </p:cNvPr>
          <p:cNvCxnSpPr>
            <a:cxnSpLocks/>
            <a:stCxn id="39" idx="2"/>
          </p:cNvCxnSpPr>
          <p:nvPr/>
        </p:nvCxnSpPr>
        <p:spPr>
          <a:xfrm>
            <a:off x="4280671" y="2798214"/>
            <a:ext cx="2886672" cy="480126"/>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sp>
        <p:nvSpPr>
          <p:cNvPr id="75" name="Google Shape;447;p46">
            <a:extLst>
              <a:ext uri="{FF2B5EF4-FFF2-40B4-BE49-F238E27FC236}">
                <a16:creationId xmlns:a16="http://schemas.microsoft.com/office/drawing/2014/main" id="{5DAE50FA-7536-6711-0888-216E540963C4}"/>
              </a:ext>
            </a:extLst>
          </p:cNvPr>
          <p:cNvSpPr txBox="1"/>
          <p:nvPr/>
        </p:nvSpPr>
        <p:spPr>
          <a:xfrm>
            <a:off x="4728101" y="4362050"/>
            <a:ext cx="1397714" cy="35238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Website</a:t>
            </a:r>
            <a:endParaRPr b="1" dirty="0">
              <a:solidFill>
                <a:schemeClr val="dk1"/>
              </a:solidFill>
              <a:latin typeface="Manrope"/>
              <a:ea typeface="Manrope"/>
              <a:cs typeface="Manrope"/>
              <a:sym typeface="Manrope"/>
            </a:endParaRPr>
          </a:p>
        </p:txBody>
      </p:sp>
      <p:sp>
        <p:nvSpPr>
          <p:cNvPr id="76" name="Google Shape;447;p46">
            <a:extLst>
              <a:ext uri="{FF2B5EF4-FFF2-40B4-BE49-F238E27FC236}">
                <a16:creationId xmlns:a16="http://schemas.microsoft.com/office/drawing/2014/main" id="{2D381862-FBD1-34E2-EB92-C48F4F9EE968}"/>
              </a:ext>
            </a:extLst>
          </p:cNvPr>
          <p:cNvSpPr txBox="1"/>
          <p:nvPr/>
        </p:nvSpPr>
        <p:spPr>
          <a:xfrm>
            <a:off x="6125815" y="4351119"/>
            <a:ext cx="1397714" cy="35238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Mail</a:t>
            </a:r>
            <a:endParaRPr b="1" dirty="0">
              <a:solidFill>
                <a:schemeClr val="dk1"/>
              </a:solidFill>
              <a:latin typeface="Manrope"/>
              <a:ea typeface="Manrope"/>
              <a:cs typeface="Manrope"/>
              <a:sym typeface="Manrope"/>
            </a:endParaRPr>
          </a:p>
        </p:txBody>
      </p:sp>
      <p:grpSp>
        <p:nvGrpSpPr>
          <p:cNvPr id="82" name="Group 81">
            <a:extLst>
              <a:ext uri="{FF2B5EF4-FFF2-40B4-BE49-F238E27FC236}">
                <a16:creationId xmlns:a16="http://schemas.microsoft.com/office/drawing/2014/main" id="{ED860B0D-B740-A36E-0816-2A77ED4618BA}"/>
              </a:ext>
            </a:extLst>
          </p:cNvPr>
          <p:cNvGrpSpPr/>
          <p:nvPr/>
        </p:nvGrpSpPr>
        <p:grpSpPr>
          <a:xfrm>
            <a:off x="-275547" y="1156206"/>
            <a:ext cx="4168638" cy="1529229"/>
            <a:chOff x="-275547" y="1948686"/>
            <a:chExt cx="4168638" cy="1529229"/>
          </a:xfrm>
        </p:grpSpPr>
        <p:pic>
          <p:nvPicPr>
            <p:cNvPr id="80" name="Graphic 79" descr="Server with solid fill">
              <a:extLst>
                <a:ext uri="{FF2B5EF4-FFF2-40B4-BE49-F238E27FC236}">
                  <a16:creationId xmlns:a16="http://schemas.microsoft.com/office/drawing/2014/main" id="{9C5FD587-FEEE-518B-BFD5-279EA76ABFB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360586" y="1948686"/>
              <a:ext cx="896373" cy="896374"/>
            </a:xfrm>
            <a:prstGeom prst="rect">
              <a:avLst/>
            </a:prstGeom>
          </p:spPr>
        </p:pic>
        <p:sp>
          <p:nvSpPr>
            <p:cNvPr id="81" name="Google Shape;447;p46">
              <a:extLst>
                <a:ext uri="{FF2B5EF4-FFF2-40B4-BE49-F238E27FC236}">
                  <a16:creationId xmlns:a16="http://schemas.microsoft.com/office/drawing/2014/main" id="{C554A66A-2D68-B365-8371-F3717E9856F3}"/>
                </a:ext>
              </a:extLst>
            </p:cNvPr>
            <p:cNvSpPr txBox="1"/>
            <p:nvPr/>
          </p:nvSpPr>
          <p:spPr>
            <a:xfrm>
              <a:off x="-275547" y="2655063"/>
              <a:ext cx="4168638" cy="82285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Application Layer</a:t>
              </a:r>
              <a:endParaRPr sz="1800" b="1" dirty="0">
                <a:solidFill>
                  <a:schemeClr val="dk1"/>
                </a:solidFill>
                <a:latin typeface="Manrope"/>
                <a:ea typeface="Manrope"/>
                <a:cs typeface="Manrope"/>
                <a:sym typeface="Manrope"/>
              </a:endParaRPr>
            </a:p>
          </p:txBody>
        </p:sp>
      </p:grpSp>
      <p:sp>
        <p:nvSpPr>
          <p:cNvPr id="84" name="Google Shape;447;p46">
            <a:extLst>
              <a:ext uri="{FF2B5EF4-FFF2-40B4-BE49-F238E27FC236}">
                <a16:creationId xmlns:a16="http://schemas.microsoft.com/office/drawing/2014/main" id="{0530F903-3FF6-7554-0EEE-2A9D20D87DB3}"/>
              </a:ext>
            </a:extLst>
          </p:cNvPr>
          <p:cNvSpPr txBox="1"/>
          <p:nvPr/>
        </p:nvSpPr>
        <p:spPr>
          <a:xfrm>
            <a:off x="1136746" y="3426742"/>
            <a:ext cx="1344052" cy="36708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server.py</a:t>
            </a:r>
            <a:endParaRPr sz="1800" b="1" dirty="0">
              <a:solidFill>
                <a:schemeClr val="dk1"/>
              </a:solidFill>
              <a:latin typeface="Manrope"/>
              <a:ea typeface="Manrope"/>
              <a:cs typeface="Manrope"/>
              <a:sym typeface="Manrope"/>
            </a:endParaRPr>
          </a:p>
        </p:txBody>
      </p:sp>
      <p:sp>
        <p:nvSpPr>
          <p:cNvPr id="85" name="Google Shape;447;p46">
            <a:extLst>
              <a:ext uri="{FF2B5EF4-FFF2-40B4-BE49-F238E27FC236}">
                <a16:creationId xmlns:a16="http://schemas.microsoft.com/office/drawing/2014/main" id="{A5438FD0-3C40-B6D6-47C1-C2D7D098D184}"/>
              </a:ext>
            </a:extLst>
          </p:cNvPr>
          <p:cNvSpPr txBox="1"/>
          <p:nvPr/>
        </p:nvSpPr>
        <p:spPr>
          <a:xfrm>
            <a:off x="1132103" y="4472048"/>
            <a:ext cx="1344052" cy="36708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Machine</a:t>
            </a:r>
            <a:endParaRPr sz="1800" b="1" dirty="0">
              <a:solidFill>
                <a:schemeClr val="dk1"/>
              </a:solidFill>
              <a:latin typeface="Manrope"/>
              <a:ea typeface="Manrope"/>
              <a:cs typeface="Manrope"/>
              <a:sym typeface="Manrope"/>
            </a:endParaRPr>
          </a:p>
        </p:txBody>
      </p:sp>
      <p:pic>
        <p:nvPicPr>
          <p:cNvPr id="1026" name="Picture 2">
            <a:extLst>
              <a:ext uri="{FF2B5EF4-FFF2-40B4-BE49-F238E27FC236}">
                <a16:creationId xmlns:a16="http://schemas.microsoft.com/office/drawing/2014/main" id="{F948C67B-6641-75B1-77FC-25DC1F9349FD}"/>
              </a:ext>
            </a:extLst>
          </p:cNvPr>
          <p:cNvPicPr>
            <a:picLocks noChangeAspect="1" noChangeArrowheads="1"/>
          </p:cNvPicPr>
          <p:nvPr/>
        </p:nvPicPr>
        <p:blipFill>
          <a:blip r:embed="rId11">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567546" y="2971582"/>
            <a:ext cx="482452" cy="482450"/>
          </a:xfrm>
          <a:prstGeom prst="rect">
            <a:avLst/>
          </a:prstGeom>
          <a:noFill/>
          <a:extLst>
            <a:ext uri="{909E8E84-426E-40DD-AFC4-6F175D3DCCD1}">
              <a14:hiddenFill xmlns:a14="http://schemas.microsoft.com/office/drawing/2010/main">
                <a:solidFill>
                  <a:srgbClr val="FFFFFF"/>
                </a:solidFill>
              </a14:hiddenFill>
            </a:ext>
          </a:extLst>
        </p:spPr>
      </p:pic>
      <p:pic>
        <p:nvPicPr>
          <p:cNvPr id="88" name="Graphic 87">
            <a:extLst>
              <a:ext uri="{FF2B5EF4-FFF2-40B4-BE49-F238E27FC236}">
                <a16:creationId xmlns:a16="http://schemas.microsoft.com/office/drawing/2014/main" id="{AEAAF188-FCC3-5543-E1F0-D4797DCFFF5D}"/>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580172" y="4054546"/>
            <a:ext cx="457200" cy="457200"/>
          </a:xfrm>
          <a:prstGeom prst="rect">
            <a:avLst/>
          </a:prstGeom>
        </p:spPr>
      </p:pic>
      <p:cxnSp>
        <p:nvCxnSpPr>
          <p:cNvPr id="89" name="Straight Arrow Connector 88">
            <a:extLst>
              <a:ext uri="{FF2B5EF4-FFF2-40B4-BE49-F238E27FC236}">
                <a16:creationId xmlns:a16="http://schemas.microsoft.com/office/drawing/2014/main" id="{C3EC58E6-3F74-57D6-55FC-D2B27C09C87A}"/>
              </a:ext>
            </a:extLst>
          </p:cNvPr>
          <p:cNvCxnSpPr>
            <a:cxnSpLocks/>
            <a:endCxn id="1026" idx="3"/>
          </p:cNvCxnSpPr>
          <p:nvPr/>
        </p:nvCxnSpPr>
        <p:spPr>
          <a:xfrm flipH="1">
            <a:off x="2049998" y="2551998"/>
            <a:ext cx="1444051" cy="66080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3" name="Straight Arrow Connector 92">
            <a:extLst>
              <a:ext uri="{FF2B5EF4-FFF2-40B4-BE49-F238E27FC236}">
                <a16:creationId xmlns:a16="http://schemas.microsoft.com/office/drawing/2014/main" id="{4EB71863-53B1-50E1-82B9-B9DB5129A0E3}"/>
              </a:ext>
            </a:extLst>
          </p:cNvPr>
          <p:cNvCxnSpPr>
            <a:cxnSpLocks/>
            <a:stCxn id="84" idx="2"/>
            <a:endCxn id="88" idx="0"/>
          </p:cNvCxnSpPr>
          <p:nvPr/>
        </p:nvCxnSpPr>
        <p:spPr>
          <a:xfrm>
            <a:off x="1808772" y="3793823"/>
            <a:ext cx="0" cy="2607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0638505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fade">
                                      <p:cBhvr>
                                        <p:cTn id="14" dur="500"/>
                                        <p:tgtEl>
                                          <p:spTgt spid="3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nodeType="with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500"/>
                                        <p:tgtEl>
                                          <p:spTgt spid="51"/>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38"/>
                                        </p:tgtEl>
                                        <p:attrNameLst>
                                          <p:attrName>style.visibility</p:attrName>
                                        </p:attrNameLst>
                                      </p:cBhvr>
                                      <p:to>
                                        <p:strVal val="visible"/>
                                      </p:to>
                                    </p:set>
                                    <p:animEffect transition="in" filter="fade">
                                      <p:cBhvr>
                                        <p:cTn id="26" dur="500"/>
                                        <p:tgtEl>
                                          <p:spTgt spid="3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par>
                                <p:cTn id="30" presetID="10" presetClass="entr" presetSubtype="0" fill="hold" nodeType="with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fade">
                                      <p:cBhvr>
                                        <p:cTn id="32" dur="500"/>
                                        <p:tgtEl>
                                          <p:spTgt spid="4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animEffect transition="in" filter="fade">
                                      <p:cBhvr>
                                        <p:cTn id="35" dur="500"/>
                                        <p:tgtEl>
                                          <p:spTgt spid="4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fade">
                                      <p:cBhvr>
                                        <p:cTn id="40" dur="500"/>
                                        <p:tgtEl>
                                          <p:spTgt spid="58"/>
                                        </p:tgtEl>
                                      </p:cBhvr>
                                    </p:animEffect>
                                  </p:childTnLst>
                                </p:cTn>
                              </p:par>
                              <p:par>
                                <p:cTn id="41" presetID="10" presetClass="entr" presetSubtype="0" fill="hold" nodeType="withEffect">
                                  <p:stCondLst>
                                    <p:cond delay="0"/>
                                  </p:stCondLst>
                                  <p:childTnLst>
                                    <p:set>
                                      <p:cBhvr>
                                        <p:cTn id="42" dur="1" fill="hold">
                                          <p:stCondLst>
                                            <p:cond delay="0"/>
                                          </p:stCondLst>
                                        </p:cTn>
                                        <p:tgtEl>
                                          <p:spTgt spid="63"/>
                                        </p:tgtEl>
                                        <p:attrNameLst>
                                          <p:attrName>style.visibility</p:attrName>
                                        </p:attrNameLst>
                                      </p:cBhvr>
                                      <p:to>
                                        <p:strVal val="visible"/>
                                      </p:to>
                                    </p:set>
                                    <p:animEffect transition="in" filter="fade">
                                      <p:cBhvr>
                                        <p:cTn id="43" dur="500"/>
                                        <p:tgtEl>
                                          <p:spTgt spid="63"/>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57"/>
                                        </p:tgtEl>
                                        <p:attrNameLst>
                                          <p:attrName>style.visibility</p:attrName>
                                        </p:attrNameLst>
                                      </p:cBhvr>
                                      <p:to>
                                        <p:strVal val="visible"/>
                                      </p:to>
                                    </p:set>
                                    <p:animEffect transition="in" filter="fade">
                                      <p:cBhvr>
                                        <p:cTn id="47" dur="500"/>
                                        <p:tgtEl>
                                          <p:spTgt spid="5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75"/>
                                        </p:tgtEl>
                                        <p:attrNameLst>
                                          <p:attrName>style.visibility</p:attrName>
                                        </p:attrNameLst>
                                      </p:cBhvr>
                                      <p:to>
                                        <p:strVal val="visible"/>
                                      </p:to>
                                    </p:set>
                                    <p:animEffect transition="in" filter="fade">
                                      <p:cBhvr>
                                        <p:cTn id="50" dur="500"/>
                                        <p:tgtEl>
                                          <p:spTgt spid="7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76"/>
                                        </p:tgtEl>
                                        <p:attrNameLst>
                                          <p:attrName>style.visibility</p:attrName>
                                        </p:attrNameLst>
                                      </p:cBhvr>
                                      <p:to>
                                        <p:strVal val="visible"/>
                                      </p:to>
                                    </p:set>
                                    <p:animEffect transition="in" filter="fade">
                                      <p:cBhvr>
                                        <p:cTn id="53" dur="500"/>
                                        <p:tgtEl>
                                          <p:spTgt spid="76"/>
                                        </p:tgtEl>
                                      </p:cBhvr>
                                    </p:animEffect>
                                  </p:childTnLst>
                                </p:cTn>
                              </p:par>
                              <p:par>
                                <p:cTn id="54" presetID="10" presetClass="entr" presetSubtype="0" fill="hold" nodeType="withEffect">
                                  <p:stCondLst>
                                    <p:cond delay="0"/>
                                  </p:stCondLst>
                                  <p:childTnLst>
                                    <p:set>
                                      <p:cBhvr>
                                        <p:cTn id="55" dur="1" fill="hold">
                                          <p:stCondLst>
                                            <p:cond delay="0"/>
                                          </p:stCondLst>
                                        </p:cTn>
                                        <p:tgtEl>
                                          <p:spTgt spid="59"/>
                                        </p:tgtEl>
                                        <p:attrNameLst>
                                          <p:attrName>style.visibility</p:attrName>
                                        </p:attrNameLst>
                                      </p:cBhvr>
                                      <p:to>
                                        <p:strVal val="visible"/>
                                      </p:to>
                                    </p:set>
                                    <p:animEffect transition="in" filter="fade">
                                      <p:cBhvr>
                                        <p:cTn id="56" dur="500"/>
                                        <p:tgtEl>
                                          <p:spTgt spid="59"/>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par>
                                <p:cTn id="62" presetID="10" presetClass="entr" presetSubtype="0" fill="hold" nodeType="withEffect">
                                  <p:stCondLst>
                                    <p:cond delay="0"/>
                                  </p:stCondLst>
                                  <p:childTnLst>
                                    <p:set>
                                      <p:cBhvr>
                                        <p:cTn id="63" dur="1" fill="hold">
                                          <p:stCondLst>
                                            <p:cond delay="0"/>
                                          </p:stCondLst>
                                        </p:cTn>
                                        <p:tgtEl>
                                          <p:spTgt spid="68"/>
                                        </p:tgtEl>
                                        <p:attrNameLst>
                                          <p:attrName>style.visibility</p:attrName>
                                        </p:attrNameLst>
                                      </p:cBhvr>
                                      <p:to>
                                        <p:strVal val="visible"/>
                                      </p:to>
                                    </p:set>
                                    <p:animEffect transition="in" filter="fade">
                                      <p:cBhvr>
                                        <p:cTn id="64" dur="500"/>
                                        <p:tgtEl>
                                          <p:spTgt spid="68"/>
                                        </p:tgtEl>
                                      </p:cBhvr>
                                    </p:animEffect>
                                  </p:childTnLst>
                                </p:cTn>
                              </p:par>
                            </p:childTnLst>
                          </p:cTn>
                        </p:par>
                      </p:childTnLst>
                    </p:cTn>
                  </p:par>
                  <p:par>
                    <p:cTn id="65" fill="hold">
                      <p:stCondLst>
                        <p:cond delay="indefinite"/>
                      </p:stCondLst>
                      <p:childTnLst>
                        <p:par>
                          <p:cTn id="66" fill="hold">
                            <p:stCondLst>
                              <p:cond delay="0"/>
                            </p:stCondLst>
                            <p:childTnLst>
                              <p:par>
                                <p:cTn id="67" presetID="21" presetClass="entr" presetSubtype="1" fill="hold" grpId="0" nodeType="clickEffect">
                                  <p:stCondLst>
                                    <p:cond delay="0"/>
                                  </p:stCondLst>
                                  <p:childTnLst>
                                    <p:set>
                                      <p:cBhvr>
                                        <p:cTn id="68" dur="1" fill="hold">
                                          <p:stCondLst>
                                            <p:cond delay="0"/>
                                          </p:stCondLst>
                                        </p:cTn>
                                        <p:tgtEl>
                                          <p:spTgt spid="83"/>
                                        </p:tgtEl>
                                        <p:attrNameLst>
                                          <p:attrName>style.visibility</p:attrName>
                                        </p:attrNameLst>
                                      </p:cBhvr>
                                      <p:to>
                                        <p:strVal val="visible"/>
                                      </p:to>
                                    </p:set>
                                    <p:animEffect transition="in" filter="wheel(1)">
                                      <p:cBhvr>
                                        <p:cTn id="69" dur="2000"/>
                                        <p:tgtEl>
                                          <p:spTgt spid="83"/>
                                        </p:tgtEl>
                                      </p:cBhvr>
                                    </p:animEffect>
                                  </p:childTnLst>
                                </p:cTn>
                              </p:par>
                            </p:childTnLst>
                          </p:cTn>
                        </p:par>
                        <p:par>
                          <p:cTn id="70" fill="hold">
                            <p:stCondLst>
                              <p:cond delay="2000"/>
                            </p:stCondLst>
                            <p:childTnLst>
                              <p:par>
                                <p:cTn id="71" presetID="10" presetClass="entr" presetSubtype="0" fill="hold" nodeType="afterEffect">
                                  <p:stCondLst>
                                    <p:cond delay="0"/>
                                  </p:stCondLst>
                                  <p:childTnLst>
                                    <p:set>
                                      <p:cBhvr>
                                        <p:cTn id="72" dur="1" fill="hold">
                                          <p:stCondLst>
                                            <p:cond delay="0"/>
                                          </p:stCondLst>
                                        </p:cTn>
                                        <p:tgtEl>
                                          <p:spTgt spid="89"/>
                                        </p:tgtEl>
                                        <p:attrNameLst>
                                          <p:attrName>style.visibility</p:attrName>
                                        </p:attrNameLst>
                                      </p:cBhvr>
                                      <p:to>
                                        <p:strVal val="visible"/>
                                      </p:to>
                                    </p:set>
                                    <p:animEffect transition="in" filter="fade">
                                      <p:cBhvr>
                                        <p:cTn id="73" dur="500"/>
                                        <p:tgtEl>
                                          <p:spTgt spid="89"/>
                                        </p:tgtEl>
                                      </p:cBhvr>
                                    </p:animEffect>
                                  </p:childTnLst>
                                </p:cTn>
                              </p:par>
                            </p:childTnLst>
                          </p:cTn>
                        </p:par>
                        <p:par>
                          <p:cTn id="74" fill="hold">
                            <p:stCondLst>
                              <p:cond delay="2500"/>
                            </p:stCondLst>
                            <p:childTnLst>
                              <p:par>
                                <p:cTn id="75" presetID="10" presetClass="entr" presetSubtype="0" fill="hold" nodeType="afterEffect">
                                  <p:stCondLst>
                                    <p:cond delay="0"/>
                                  </p:stCondLst>
                                  <p:childTnLst>
                                    <p:set>
                                      <p:cBhvr>
                                        <p:cTn id="76" dur="1" fill="hold">
                                          <p:stCondLst>
                                            <p:cond delay="0"/>
                                          </p:stCondLst>
                                        </p:cTn>
                                        <p:tgtEl>
                                          <p:spTgt spid="1026"/>
                                        </p:tgtEl>
                                        <p:attrNameLst>
                                          <p:attrName>style.visibility</p:attrName>
                                        </p:attrNameLst>
                                      </p:cBhvr>
                                      <p:to>
                                        <p:strVal val="visible"/>
                                      </p:to>
                                    </p:set>
                                    <p:animEffect transition="in" filter="fade">
                                      <p:cBhvr>
                                        <p:cTn id="77" dur="500"/>
                                        <p:tgtEl>
                                          <p:spTgt spid="102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84"/>
                                        </p:tgtEl>
                                        <p:attrNameLst>
                                          <p:attrName>style.visibility</p:attrName>
                                        </p:attrNameLst>
                                      </p:cBhvr>
                                      <p:to>
                                        <p:strVal val="visible"/>
                                      </p:to>
                                    </p:set>
                                    <p:animEffect transition="in" filter="fade">
                                      <p:cBhvr>
                                        <p:cTn id="80" dur="500"/>
                                        <p:tgtEl>
                                          <p:spTgt spid="84"/>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93"/>
                                        </p:tgtEl>
                                        <p:attrNameLst>
                                          <p:attrName>style.visibility</p:attrName>
                                        </p:attrNameLst>
                                      </p:cBhvr>
                                      <p:to>
                                        <p:strVal val="visible"/>
                                      </p:to>
                                    </p:set>
                                    <p:animEffect transition="in" filter="fade">
                                      <p:cBhvr>
                                        <p:cTn id="85" dur="500"/>
                                        <p:tgtEl>
                                          <p:spTgt spid="93"/>
                                        </p:tgtEl>
                                      </p:cBhvr>
                                    </p:animEffect>
                                  </p:childTnLst>
                                </p:cTn>
                              </p:par>
                            </p:childTnLst>
                          </p:cTn>
                        </p:par>
                        <p:par>
                          <p:cTn id="86" fill="hold">
                            <p:stCondLst>
                              <p:cond delay="500"/>
                            </p:stCondLst>
                            <p:childTnLst>
                              <p:par>
                                <p:cTn id="87" presetID="10" presetClass="entr" presetSubtype="0" fill="hold" nodeType="afterEffect">
                                  <p:stCondLst>
                                    <p:cond delay="0"/>
                                  </p:stCondLst>
                                  <p:childTnLst>
                                    <p:set>
                                      <p:cBhvr>
                                        <p:cTn id="88" dur="1" fill="hold">
                                          <p:stCondLst>
                                            <p:cond delay="0"/>
                                          </p:stCondLst>
                                        </p:cTn>
                                        <p:tgtEl>
                                          <p:spTgt spid="88"/>
                                        </p:tgtEl>
                                        <p:attrNameLst>
                                          <p:attrName>style.visibility</p:attrName>
                                        </p:attrNameLst>
                                      </p:cBhvr>
                                      <p:to>
                                        <p:strVal val="visible"/>
                                      </p:to>
                                    </p:set>
                                    <p:animEffect transition="in" filter="fade">
                                      <p:cBhvr>
                                        <p:cTn id="89" dur="500"/>
                                        <p:tgtEl>
                                          <p:spTgt spid="88"/>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85"/>
                                        </p:tgtEl>
                                        <p:attrNameLst>
                                          <p:attrName>style.visibility</p:attrName>
                                        </p:attrNameLst>
                                      </p:cBhvr>
                                      <p:to>
                                        <p:strVal val="visible"/>
                                      </p:to>
                                    </p:set>
                                    <p:animEffect transition="in" filter="fade">
                                      <p:cBhvr>
                                        <p:cTn id="92"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P spid="37" grpId="0"/>
      <p:bldP spid="39" grpId="0"/>
      <p:bldP spid="45" grpId="0"/>
      <p:bldP spid="75" grpId="0"/>
      <p:bldP spid="76" grpId="0"/>
      <p:bldP spid="84" grpId="0"/>
      <p:bldP spid="8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6"/>
          <p:cNvSpPr txBox="1">
            <a:spLocks noGrp="1"/>
          </p:cNvSpPr>
          <p:nvPr>
            <p:ph type="title"/>
          </p:nvPr>
        </p:nvSpPr>
        <p:spPr>
          <a:xfrm>
            <a:off x="713225" y="1150775"/>
            <a:ext cx="4145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a:t>
            </a:r>
            <a:endParaRPr dirty="0"/>
          </a:p>
        </p:txBody>
      </p:sp>
      <p:sp>
        <p:nvSpPr>
          <p:cNvPr id="264" name="Google Shape;264;p36"/>
          <p:cNvSpPr txBox="1">
            <a:spLocks noGrp="1"/>
          </p:cNvSpPr>
          <p:nvPr>
            <p:ph type="subTitle" idx="1"/>
          </p:nvPr>
        </p:nvSpPr>
        <p:spPr>
          <a:xfrm>
            <a:off x="713224" y="1866025"/>
            <a:ext cx="4462025" cy="2553274"/>
          </a:xfrm>
          <a:prstGeom prst="rect">
            <a:avLst/>
          </a:prstGeom>
        </p:spPr>
        <p:txBody>
          <a:bodyPr spcFirstLastPara="1" wrap="square" lIns="91425" tIns="91425" rIns="91425" bIns="91425" anchor="t" anchorCtr="0">
            <a:noAutofit/>
          </a:bodyPr>
          <a:lstStyle/>
          <a:p>
            <a:pPr marL="171450" indent="-171450"/>
            <a:r>
              <a:rPr lang="en-US" sz="1600" dirty="0"/>
              <a:t>Professors/Instructors have a lot to do, and don’t always have the time to see the mailbox</a:t>
            </a:r>
          </a:p>
          <a:p>
            <a:pPr marL="171450" indent="-171450"/>
            <a:r>
              <a:rPr lang="en-US" sz="1600" dirty="0"/>
              <a:t>Checking for mailbox and finding nothing can be annoying and a waste of time</a:t>
            </a:r>
          </a:p>
          <a:p>
            <a:pPr marL="171450" indent="-171450"/>
            <a:r>
              <a:rPr lang="en-US" sz="1600" dirty="0"/>
              <a:t>Posts can remain unchecked for a long time if professor is busy</a:t>
            </a:r>
          </a:p>
          <a:p>
            <a:pPr marL="171450" indent="-171450"/>
            <a:r>
              <a:rPr lang="en-US" sz="1600" dirty="0"/>
              <a:t>No way of knowing if post received if away (e.g., on conference/vacation)</a:t>
            </a:r>
            <a:endParaRPr sz="1600" dirty="0"/>
          </a:p>
        </p:txBody>
      </p:sp>
      <p:pic>
        <p:nvPicPr>
          <p:cNvPr id="265" name="Google Shape;265;p36"/>
          <p:cNvPicPr preferRelativeResize="0">
            <a:picLocks noGrp="1"/>
          </p:cNvPicPr>
          <p:nvPr>
            <p:ph type="pic" idx="2"/>
          </p:nvPr>
        </p:nvPicPr>
        <p:blipFill rotWithShape="1">
          <a:blip r:embed="rId3">
            <a:extLst>
              <a:ext uri="{96DAC541-7B7A-43D3-8B79-37D633B846F1}">
                <asvg:svgBlip xmlns:asvg="http://schemas.microsoft.com/office/drawing/2016/SVG/main" r:embed="rId4"/>
              </a:ext>
            </a:extLst>
          </a:blip>
          <a:srcRect l="12288" r="12288"/>
          <a:stretch/>
        </p:blipFill>
        <p:spPr>
          <a:xfrm>
            <a:off x="5643775" y="724200"/>
            <a:ext cx="2787000" cy="3695099"/>
          </a:xfrm>
          <a:prstGeom prst="rect">
            <a:avLst/>
          </a:prstGeom>
        </p:spPr>
      </p:pic>
    </p:spTree>
  </p:cSld>
  <p:clrMapOvr>
    <a:masterClrMapping/>
  </p:clrMapOvr>
  <p:transition spd="slow">
    <p:cove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D8DAF3-9D5D-3EF1-DDB9-5DFE695AC76E}"/>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39A9F625-9B53-34C3-0570-BEF97D613F29}"/>
              </a:ext>
            </a:extLst>
          </p:cNvPr>
          <p:cNvSpPr>
            <a:spLocks noGrp="1"/>
          </p:cNvSpPr>
          <p:nvPr>
            <p:ph type="title"/>
          </p:nvPr>
        </p:nvSpPr>
        <p:spPr/>
        <p:txBody>
          <a:bodyPr/>
          <a:lstStyle/>
          <a:p>
            <a:r>
              <a:rPr lang="en-US" dirty="0"/>
              <a:t>Application Layer</a:t>
            </a:r>
          </a:p>
        </p:txBody>
      </p:sp>
      <p:pic>
        <p:nvPicPr>
          <p:cNvPr id="6" name="Picture Placeholder 5">
            <a:extLst>
              <a:ext uri="{FF2B5EF4-FFF2-40B4-BE49-F238E27FC236}">
                <a16:creationId xmlns:a16="http://schemas.microsoft.com/office/drawing/2014/main" id="{EACAC8B5-9DE7-A621-5F6F-9F97A3967FF8}"/>
              </a:ext>
            </a:extLst>
          </p:cNvPr>
          <p:cNvPicPr>
            <a:picLocks noGrp="1" noChangeAspect="1"/>
          </p:cNvPicPr>
          <p:nvPr>
            <p:ph type="pic" idx="2"/>
          </p:nvPr>
        </p:nvPicPr>
        <p:blipFill>
          <a:blip r:embed="rId3"/>
          <a:srcRect l="444" r="1623"/>
          <a:stretch>
            <a:fillRect/>
          </a:stretch>
        </p:blipFill>
        <p:spPr>
          <a:xfrm>
            <a:off x="4672218" y="470662"/>
            <a:ext cx="3853404" cy="4202176"/>
          </a:xfrm>
          <a:prstGeom prst="rect">
            <a:avLst/>
          </a:prstGeom>
        </p:spPr>
      </p:pic>
      <p:pic>
        <p:nvPicPr>
          <p:cNvPr id="7" name="Picture 6">
            <a:extLst>
              <a:ext uri="{FF2B5EF4-FFF2-40B4-BE49-F238E27FC236}">
                <a16:creationId xmlns:a16="http://schemas.microsoft.com/office/drawing/2014/main" id="{D7122989-ABE4-94F0-6335-09522ECF5664}"/>
              </a:ext>
            </a:extLst>
          </p:cNvPr>
          <p:cNvPicPr>
            <a:picLocks noChangeAspect="1"/>
          </p:cNvPicPr>
          <p:nvPr/>
        </p:nvPicPr>
        <p:blipFill>
          <a:blip r:embed="rId4"/>
          <a:stretch>
            <a:fillRect/>
          </a:stretch>
        </p:blipFill>
        <p:spPr>
          <a:xfrm>
            <a:off x="1825360" y="2077661"/>
            <a:ext cx="988178" cy="988178"/>
          </a:xfrm>
          <a:prstGeom prst="rect">
            <a:avLst/>
          </a:prstGeom>
        </p:spPr>
      </p:pic>
      <p:sp>
        <p:nvSpPr>
          <p:cNvPr id="8" name="Google Shape;447;p46">
            <a:extLst>
              <a:ext uri="{FF2B5EF4-FFF2-40B4-BE49-F238E27FC236}">
                <a16:creationId xmlns:a16="http://schemas.microsoft.com/office/drawing/2014/main" id="{CDBAC713-A5EE-186B-5C39-2077ACADFEA8}"/>
              </a:ext>
            </a:extLst>
          </p:cNvPr>
          <p:cNvSpPr txBox="1"/>
          <p:nvPr/>
        </p:nvSpPr>
        <p:spPr>
          <a:xfrm>
            <a:off x="1258901" y="2885269"/>
            <a:ext cx="2121096" cy="534756"/>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Website</a:t>
            </a:r>
            <a:endParaRPr b="1" dirty="0">
              <a:solidFill>
                <a:schemeClr val="dk1"/>
              </a:solidFill>
              <a:latin typeface="Manrope"/>
              <a:ea typeface="Manrope"/>
              <a:cs typeface="Manrope"/>
              <a:sym typeface="Manrope"/>
            </a:endParaRPr>
          </a:p>
        </p:txBody>
      </p:sp>
      <p:cxnSp>
        <p:nvCxnSpPr>
          <p:cNvPr id="11" name="Straight Arrow Connector 10">
            <a:extLst>
              <a:ext uri="{FF2B5EF4-FFF2-40B4-BE49-F238E27FC236}">
                <a16:creationId xmlns:a16="http://schemas.microsoft.com/office/drawing/2014/main" id="{C317ADF6-9F12-9AAD-1772-473A70083278}"/>
              </a:ext>
            </a:extLst>
          </p:cNvPr>
          <p:cNvCxnSpPr>
            <a:cxnSpLocks/>
            <a:stCxn id="7" idx="3"/>
            <a:endCxn id="6" idx="1"/>
          </p:cNvCxnSpPr>
          <p:nvPr/>
        </p:nvCxnSpPr>
        <p:spPr>
          <a:xfrm>
            <a:off x="2813538" y="2571750"/>
            <a:ext cx="18586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96499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0F6DA4-C571-18B2-3C50-D8FBE5C3E4D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04493F8-2CD3-4F92-B6E6-71421196B7E2}"/>
              </a:ext>
            </a:extLst>
          </p:cNvPr>
          <p:cNvSpPr>
            <a:spLocks noGrp="1"/>
          </p:cNvSpPr>
          <p:nvPr>
            <p:ph type="ctrTitle"/>
          </p:nvPr>
        </p:nvSpPr>
        <p:spPr/>
        <p:txBody>
          <a:bodyPr/>
          <a:lstStyle/>
          <a:p>
            <a:r>
              <a:rPr lang="en-US" dirty="0"/>
              <a:t>Results</a:t>
            </a:r>
          </a:p>
        </p:txBody>
      </p:sp>
      <p:sp>
        <p:nvSpPr>
          <p:cNvPr id="6" name="Subtitle 5">
            <a:extLst>
              <a:ext uri="{FF2B5EF4-FFF2-40B4-BE49-F238E27FC236}">
                <a16:creationId xmlns:a16="http://schemas.microsoft.com/office/drawing/2014/main" id="{C8045B06-6F7C-B4E6-8A16-77BC3EB3B69A}"/>
              </a:ext>
            </a:extLst>
          </p:cNvPr>
          <p:cNvSpPr>
            <a:spLocks noGrp="1"/>
          </p:cNvSpPr>
          <p:nvPr>
            <p:ph type="subTitle" idx="1"/>
          </p:nvPr>
        </p:nvSpPr>
        <p:spPr>
          <a:xfrm>
            <a:off x="1018024" y="539500"/>
            <a:ext cx="3553975" cy="577800"/>
          </a:xfrm>
        </p:spPr>
        <p:txBody>
          <a:bodyPr/>
          <a:lstStyle/>
          <a:p>
            <a:r>
              <a:rPr lang="en-US" dirty="0"/>
              <a:t>Demonstration</a:t>
            </a:r>
          </a:p>
        </p:txBody>
      </p:sp>
      <p:pic>
        <p:nvPicPr>
          <p:cNvPr id="3" name="Graphic 2" descr="Presentation with media with solid fill">
            <a:extLst>
              <a:ext uri="{FF2B5EF4-FFF2-40B4-BE49-F238E27FC236}">
                <a16:creationId xmlns:a16="http://schemas.microsoft.com/office/drawing/2014/main" id="{570EA1CA-A8E6-572A-649F-1198BBE73327}"/>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946411" y="1803150"/>
            <a:ext cx="1848600" cy="1848600"/>
          </a:xfrm>
          <a:prstGeom prst="rect">
            <a:avLst/>
          </a:prstGeom>
        </p:spPr>
      </p:pic>
    </p:spTree>
    <p:extLst>
      <p:ext uri="{BB962C8B-B14F-4D97-AF65-F5344CB8AC3E}">
        <p14:creationId xmlns:p14="http://schemas.microsoft.com/office/powerpoint/2010/main" val="3034753848"/>
      </p:ext>
    </p:extLst>
  </p:cSld>
  <p:clrMapOvr>
    <a:masterClrMapping/>
  </p:clrMapOvr>
  <p:transition spd="slow">
    <p:cover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B483C29-7A80-9C0B-8215-AA26CE9EF753}"/>
              </a:ext>
            </a:extLst>
          </p:cNvPr>
          <p:cNvPicPr>
            <a:picLocks noChangeAspect="1"/>
          </p:cNvPicPr>
          <p:nvPr/>
        </p:nvPicPr>
        <p:blipFill>
          <a:blip r:embed="rId5"/>
          <a:srcRect t="9369" r="21379"/>
          <a:stretch>
            <a:fillRect/>
          </a:stretch>
        </p:blipFill>
        <p:spPr>
          <a:xfrm>
            <a:off x="5308989" y="949815"/>
            <a:ext cx="3474720" cy="2253091"/>
          </a:xfrm>
          <a:prstGeom prst="rect">
            <a:avLst/>
          </a:prstGeom>
        </p:spPr>
      </p:pic>
      <p:sp>
        <p:nvSpPr>
          <p:cNvPr id="2" name="Title 1">
            <a:extLst>
              <a:ext uri="{FF2B5EF4-FFF2-40B4-BE49-F238E27FC236}">
                <a16:creationId xmlns:a16="http://schemas.microsoft.com/office/drawing/2014/main" id="{3774214F-383D-B70A-B864-95EE16F40AE1}"/>
              </a:ext>
            </a:extLst>
          </p:cNvPr>
          <p:cNvSpPr>
            <a:spLocks noGrp="1"/>
          </p:cNvSpPr>
          <p:nvPr>
            <p:ph type="title"/>
          </p:nvPr>
        </p:nvSpPr>
        <p:spPr>
          <a:xfrm>
            <a:off x="713225" y="445025"/>
            <a:ext cx="7717500" cy="572700"/>
          </a:xfrm>
        </p:spPr>
        <p:txBody>
          <a:bodyPr wrap="square" anchor="ctr">
            <a:normAutofit/>
          </a:bodyPr>
          <a:lstStyle/>
          <a:p>
            <a:pPr>
              <a:lnSpc>
                <a:spcPct val="90000"/>
              </a:lnSpc>
            </a:pPr>
            <a:r>
              <a:rPr lang="en-US" sz="2800"/>
              <a:t>Demonstration</a:t>
            </a:r>
          </a:p>
        </p:txBody>
      </p:sp>
      <p:pic>
        <p:nvPicPr>
          <p:cNvPr id="6" name="Picture Placeholder 5">
            <a:extLst>
              <a:ext uri="{FF2B5EF4-FFF2-40B4-BE49-F238E27FC236}">
                <a16:creationId xmlns:a16="http://schemas.microsoft.com/office/drawing/2014/main" id="{4F857D1F-D15A-F2A1-AFAF-43B3B8C4AA8A}"/>
              </a:ext>
            </a:extLst>
          </p:cNvPr>
          <p:cNvPicPr>
            <a:picLocks noGrp="1" noChangeAspect="1"/>
          </p:cNvPicPr>
          <p:nvPr>
            <p:ph type="pic" idx="4294967295"/>
          </p:nvPr>
        </p:nvPicPr>
        <p:blipFill>
          <a:blip r:embed="rId6"/>
          <a:srcRect t="12401" r="1" b="12402"/>
          <a:stretch>
            <a:fillRect/>
          </a:stretch>
        </p:blipFill>
        <p:spPr>
          <a:xfrm>
            <a:off x="2587339" y="2422449"/>
            <a:ext cx="4567841" cy="1932140"/>
          </a:xfrm>
          <a:noFill/>
        </p:spPr>
      </p:pic>
      <p:pic>
        <p:nvPicPr>
          <p:cNvPr id="9" name="demo">
            <a:hlinkClick r:id="" action="ppaction://media"/>
            <a:extLst>
              <a:ext uri="{FF2B5EF4-FFF2-40B4-BE49-F238E27FC236}">
                <a16:creationId xmlns:a16="http://schemas.microsoft.com/office/drawing/2014/main" id="{67A7C38D-ED72-FF07-C198-4E71D0A1676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25835" y="1318053"/>
            <a:ext cx="1708520" cy="3036536"/>
          </a:xfrm>
          <a:prstGeom prst="rect">
            <a:avLst/>
          </a:prstGeom>
        </p:spPr>
      </p:pic>
    </p:spTree>
    <p:extLst>
      <p:ext uri="{BB962C8B-B14F-4D97-AF65-F5344CB8AC3E}">
        <p14:creationId xmlns:p14="http://schemas.microsoft.com/office/powerpoint/2010/main" val="155208249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04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82E630-C0BF-EC50-CE03-5DF6F1E4801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5DAD55E-D48A-EA3E-81B1-39C9751D97D1}"/>
              </a:ext>
            </a:extLst>
          </p:cNvPr>
          <p:cNvSpPr>
            <a:spLocks noGrp="1"/>
          </p:cNvSpPr>
          <p:nvPr>
            <p:ph type="ctrTitle"/>
          </p:nvPr>
        </p:nvSpPr>
        <p:spPr>
          <a:xfrm>
            <a:off x="2895600" y="1491750"/>
            <a:ext cx="6096000" cy="2160000"/>
          </a:xfrm>
        </p:spPr>
        <p:txBody>
          <a:bodyPr/>
          <a:lstStyle/>
          <a:p>
            <a:r>
              <a:rPr lang="en-US" dirty="0"/>
              <a:t>Potential Improvements</a:t>
            </a:r>
          </a:p>
        </p:txBody>
      </p:sp>
      <p:sp>
        <p:nvSpPr>
          <p:cNvPr id="6" name="Subtitle 5">
            <a:extLst>
              <a:ext uri="{FF2B5EF4-FFF2-40B4-BE49-F238E27FC236}">
                <a16:creationId xmlns:a16="http://schemas.microsoft.com/office/drawing/2014/main" id="{DA82F485-075E-5DF6-5286-D55F89B6B914}"/>
              </a:ext>
            </a:extLst>
          </p:cNvPr>
          <p:cNvSpPr>
            <a:spLocks noGrp="1"/>
          </p:cNvSpPr>
          <p:nvPr>
            <p:ph type="subTitle" idx="1"/>
          </p:nvPr>
        </p:nvSpPr>
        <p:spPr>
          <a:xfrm>
            <a:off x="1018024" y="539500"/>
            <a:ext cx="3553975" cy="577800"/>
          </a:xfrm>
        </p:spPr>
        <p:txBody>
          <a:bodyPr/>
          <a:lstStyle/>
          <a:p>
            <a:r>
              <a:rPr lang="en-US" dirty="0"/>
              <a:t>Possible future work and improvements</a:t>
            </a:r>
          </a:p>
        </p:txBody>
      </p:sp>
      <p:pic>
        <p:nvPicPr>
          <p:cNvPr id="3" name="Graphic 2" descr="Fast Forward with solid fill">
            <a:extLst>
              <a:ext uri="{FF2B5EF4-FFF2-40B4-BE49-F238E27FC236}">
                <a16:creationId xmlns:a16="http://schemas.microsoft.com/office/drawing/2014/main" id="{CE54E521-F3F1-EA0A-AA80-52047489B41B}"/>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733051" y="1803150"/>
            <a:ext cx="1848600" cy="1848600"/>
          </a:xfrm>
          <a:prstGeom prst="rect">
            <a:avLst/>
          </a:prstGeom>
        </p:spPr>
      </p:pic>
    </p:spTree>
    <p:extLst>
      <p:ext uri="{BB962C8B-B14F-4D97-AF65-F5344CB8AC3E}">
        <p14:creationId xmlns:p14="http://schemas.microsoft.com/office/powerpoint/2010/main" val="2936633927"/>
      </p:ext>
    </p:extLst>
  </p:cSld>
  <p:clrMapOvr>
    <a:masterClrMapping/>
  </p:clrMapOvr>
  <p:transition spd="slow">
    <p:cover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60815-6EC6-8BC0-0440-54A1AAB657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D40E2E-F785-38E1-EB54-4EF37DFC1DCF}"/>
              </a:ext>
            </a:extLst>
          </p:cNvPr>
          <p:cNvSpPr>
            <a:spLocks noGrp="1"/>
          </p:cNvSpPr>
          <p:nvPr>
            <p:ph type="title"/>
          </p:nvPr>
        </p:nvSpPr>
        <p:spPr>
          <a:xfrm>
            <a:off x="713225" y="724200"/>
            <a:ext cx="4145700" cy="572700"/>
          </a:xfrm>
        </p:spPr>
        <p:txBody>
          <a:bodyPr/>
          <a:lstStyle/>
          <a:p>
            <a:r>
              <a:rPr lang="en-US" dirty="0"/>
              <a:t>Ideas for the Future</a:t>
            </a:r>
          </a:p>
        </p:txBody>
      </p:sp>
      <p:sp>
        <p:nvSpPr>
          <p:cNvPr id="6" name="Rectangle 2">
            <a:extLst>
              <a:ext uri="{FF2B5EF4-FFF2-40B4-BE49-F238E27FC236}">
                <a16:creationId xmlns:a16="http://schemas.microsoft.com/office/drawing/2014/main" id="{B63A085B-A00D-EFFD-B454-156BBB01F249}"/>
              </a:ext>
            </a:extLst>
          </p:cNvPr>
          <p:cNvSpPr>
            <a:spLocks noGrp="1" noChangeArrowheads="1"/>
          </p:cNvSpPr>
          <p:nvPr>
            <p:ph type="subTitle" idx="1"/>
          </p:nvPr>
        </p:nvSpPr>
        <p:spPr bwMode="auto">
          <a:xfrm>
            <a:off x="577593" y="1296900"/>
            <a:ext cx="7988814"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eaLnBrk="0" fontAlgn="base" hangingPunct="0">
              <a:spcBef>
                <a:spcPct val="0"/>
              </a:spcBef>
              <a:spcAft>
                <a:spcPct val="0"/>
              </a:spcAft>
              <a:buClrTx/>
              <a:buSzTx/>
            </a:pPr>
            <a:r>
              <a:rPr kumimoji="0" lang="en-US" altLang="en-US" sz="1800" b="1" i="0" u="none" strike="noStrike" cap="none" normalizeH="0" baseline="0" dirty="0">
                <a:ln>
                  <a:noFill/>
                </a:ln>
                <a:solidFill>
                  <a:schemeClr val="tx1"/>
                </a:solidFill>
                <a:effectLst/>
                <a:latin typeface="Arial" panose="020B0604020202020204" pitchFamily="34" charset="0"/>
              </a:rPr>
              <a:t>Improved housing design</a:t>
            </a:r>
            <a:r>
              <a:rPr lang="en-US" altLang="en-US" sz="1800" b="1" dirty="0">
                <a:solidFill>
                  <a:schemeClr val="tx1"/>
                </a:solidFill>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Integrate electronics directly into the load-cell platform for better protection and fit.</a:t>
            </a:r>
          </a:p>
          <a:p>
            <a:pPr marL="285750" indent="-285750" eaLnBrk="0" fontAlgn="base" hangingPunct="0">
              <a:spcBef>
                <a:spcPct val="0"/>
              </a:spcBef>
              <a:spcAft>
                <a:spcPct val="0"/>
              </a:spcAft>
              <a:buClrTx/>
              <a:buSzTx/>
            </a:pPr>
            <a:r>
              <a:rPr kumimoji="0" lang="en-US" altLang="en-US" sz="1800" b="1" i="0" u="none" strike="noStrike" cap="none" normalizeH="0" baseline="0" dirty="0">
                <a:ln>
                  <a:noFill/>
                </a:ln>
                <a:solidFill>
                  <a:schemeClr val="tx1"/>
                </a:solidFill>
                <a:effectLst/>
                <a:latin typeface="Arial" panose="020B0604020202020204" pitchFamily="34" charset="0"/>
              </a:rPr>
              <a:t>Local server deployment: </a:t>
            </a:r>
            <a:r>
              <a:rPr kumimoji="0" lang="en-US" altLang="en-US" sz="1800" b="0" i="0" u="none" strike="noStrike" cap="none" normalizeH="0" baseline="0" dirty="0">
                <a:ln>
                  <a:noFill/>
                </a:ln>
                <a:solidFill>
                  <a:schemeClr val="tx1"/>
                </a:solidFill>
                <a:effectLst/>
                <a:latin typeface="Arial" panose="020B0604020202020204" pitchFamily="34" charset="0"/>
              </a:rPr>
              <a:t>Host the backend on a Raspberry Pi for local access and greater control.</a:t>
            </a:r>
          </a:p>
          <a:p>
            <a:pPr marL="285750" indent="-285750" eaLnBrk="0" fontAlgn="base" hangingPunct="0">
              <a:spcBef>
                <a:spcPct val="0"/>
              </a:spcBef>
              <a:spcAft>
                <a:spcPct val="0"/>
              </a:spcAft>
              <a:buClrTx/>
              <a:buSzTx/>
            </a:pPr>
            <a:r>
              <a:rPr kumimoji="0" lang="en-US" altLang="en-US" sz="1800" b="1" i="0" u="none" strike="noStrike" cap="none" normalizeH="0" baseline="0" dirty="0">
                <a:ln>
                  <a:noFill/>
                </a:ln>
                <a:solidFill>
                  <a:schemeClr val="tx1"/>
                </a:solidFill>
                <a:effectLst/>
                <a:latin typeface="Arial" panose="020B0604020202020204" pitchFamily="34" charset="0"/>
              </a:rPr>
              <a:t>Audible tamper alert: </a:t>
            </a:r>
            <a:r>
              <a:rPr kumimoji="0" lang="en-US" altLang="en-US" sz="1800" b="0" i="0" u="none" strike="noStrike" cap="none" normalizeH="0" baseline="0" dirty="0">
                <a:ln>
                  <a:noFill/>
                </a:ln>
                <a:solidFill>
                  <a:schemeClr val="tx1"/>
                </a:solidFill>
                <a:effectLst/>
                <a:latin typeface="Arial" panose="020B0604020202020204" pitchFamily="34" charset="0"/>
              </a:rPr>
              <a:t>Add a buzzer to alert nearby users when tampering is detected.</a:t>
            </a:r>
          </a:p>
          <a:p>
            <a:pPr marL="285750" indent="-285750" eaLnBrk="0" fontAlgn="base" hangingPunct="0">
              <a:spcBef>
                <a:spcPct val="0"/>
              </a:spcBef>
              <a:spcAft>
                <a:spcPct val="0"/>
              </a:spcAft>
              <a:buClrTx/>
              <a:buSzTx/>
            </a:pPr>
            <a:r>
              <a:rPr kumimoji="0" lang="en-US" altLang="en-US" sz="1800" b="1" i="0" u="none" strike="noStrike" cap="none" normalizeH="0" baseline="0" dirty="0">
                <a:ln>
                  <a:noFill/>
                </a:ln>
                <a:solidFill>
                  <a:schemeClr val="tx1"/>
                </a:solidFill>
                <a:effectLst/>
                <a:latin typeface="Arial" panose="020B0604020202020204" pitchFamily="34" charset="0"/>
              </a:rPr>
              <a:t>Low Power Design: </a:t>
            </a:r>
            <a:r>
              <a:rPr lang="en-US" altLang="en-US" sz="1800" dirty="0">
                <a:solidFill>
                  <a:schemeClr val="tx1"/>
                </a:solidFill>
                <a:latin typeface="Arial" panose="020B0604020202020204" pitchFamily="34" charset="0"/>
              </a:rPr>
              <a:t>Removing all unnecessary auxiliary electronics to reduce power consumption</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285750" indent="-285750" eaLnBrk="0" fontAlgn="base" hangingPunct="0">
              <a:spcBef>
                <a:spcPct val="0"/>
              </a:spcBef>
              <a:spcAft>
                <a:spcPct val="0"/>
              </a:spcAft>
              <a:buClrTx/>
              <a:buSzTx/>
            </a:pPr>
            <a:r>
              <a:rPr kumimoji="0" lang="en-US" altLang="en-US" sz="1800" b="1" i="0" u="none" strike="noStrike" cap="none" normalizeH="0" baseline="0" dirty="0">
                <a:ln>
                  <a:noFill/>
                </a:ln>
                <a:solidFill>
                  <a:schemeClr val="tx1"/>
                </a:solidFill>
                <a:effectLst/>
                <a:latin typeface="Arial" panose="020B0604020202020204" pitchFamily="34" charset="0"/>
              </a:rPr>
              <a:t>Multi-mailbox support</a:t>
            </a:r>
            <a:r>
              <a:rPr lang="en-US" altLang="en-US" sz="1800" b="1" dirty="0">
                <a:solidFill>
                  <a:schemeClr val="tx1"/>
                </a:solidFill>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Expand the system to monitor multiple mailboxes using device IDs and multiplexers.</a:t>
            </a:r>
          </a:p>
        </p:txBody>
      </p:sp>
    </p:spTree>
    <p:extLst>
      <p:ext uri="{BB962C8B-B14F-4D97-AF65-F5344CB8AC3E}">
        <p14:creationId xmlns:p14="http://schemas.microsoft.com/office/powerpoint/2010/main" val="3957653382"/>
      </p:ext>
    </p:extLst>
  </p:cSld>
  <p:clrMapOvr>
    <a:masterClrMapping/>
  </p:clrMapOvr>
  <p:transition spd="slow">
    <p:cove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DDEF6E-3F95-CE7D-ACD0-ACA618FFAD3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2D65E490-6D24-C4BA-1F11-49E2A9BA66C2}"/>
              </a:ext>
            </a:extLst>
          </p:cNvPr>
          <p:cNvSpPr>
            <a:spLocks noGrp="1"/>
          </p:cNvSpPr>
          <p:nvPr>
            <p:ph type="ctrTitle"/>
          </p:nvPr>
        </p:nvSpPr>
        <p:spPr>
          <a:xfrm>
            <a:off x="3633770" y="1103130"/>
            <a:ext cx="4804500" cy="2160000"/>
          </a:xfrm>
        </p:spPr>
        <p:txBody>
          <a:bodyPr/>
          <a:lstStyle/>
          <a:p>
            <a:r>
              <a:rPr lang="en-US" dirty="0"/>
              <a:t>Conclusion</a:t>
            </a:r>
          </a:p>
        </p:txBody>
      </p:sp>
      <p:pic>
        <p:nvPicPr>
          <p:cNvPr id="3" name="Graphic 2" descr="Presentation with media with solid fill">
            <a:extLst>
              <a:ext uri="{FF2B5EF4-FFF2-40B4-BE49-F238E27FC236}">
                <a16:creationId xmlns:a16="http://schemas.microsoft.com/office/drawing/2014/main" id="{C6889B04-8706-F514-E081-FCE0794DFCF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946411" y="1803150"/>
            <a:ext cx="1848600" cy="1848600"/>
          </a:xfrm>
          <a:prstGeom prst="rect">
            <a:avLst/>
          </a:prstGeom>
        </p:spPr>
      </p:pic>
    </p:spTree>
    <p:extLst>
      <p:ext uri="{BB962C8B-B14F-4D97-AF65-F5344CB8AC3E}">
        <p14:creationId xmlns:p14="http://schemas.microsoft.com/office/powerpoint/2010/main" val="373491403"/>
      </p:ext>
    </p:extLst>
  </p:cSld>
  <p:clrMapOvr>
    <a:masterClrMapping/>
  </p:clrMapOvr>
  <p:transition spd="slow">
    <p:cover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06621A6-EB1F-058A-6435-9E815759391A}"/>
              </a:ext>
            </a:extLst>
          </p:cNvPr>
          <p:cNvSpPr>
            <a:spLocks noGrp="1"/>
          </p:cNvSpPr>
          <p:nvPr>
            <p:ph type="title"/>
          </p:nvPr>
        </p:nvSpPr>
        <p:spPr>
          <a:xfrm>
            <a:off x="2135550" y="1189100"/>
            <a:ext cx="4872900" cy="1964400"/>
          </a:xfrm>
        </p:spPr>
        <p:txBody>
          <a:bodyPr wrap="square" anchor="ctr">
            <a:normAutofit fontScale="90000"/>
          </a:bodyPr>
          <a:lstStyle/>
          <a:p>
            <a:pPr>
              <a:lnSpc>
                <a:spcPct val="90000"/>
              </a:lnSpc>
            </a:pPr>
            <a:r>
              <a:rPr lang="en-US" sz="8300" dirty="0"/>
              <a:t>Thank You</a:t>
            </a:r>
            <a:endParaRPr lang="LID4096" sz="8300" dirty="0"/>
          </a:p>
        </p:txBody>
      </p:sp>
      <p:sp>
        <p:nvSpPr>
          <p:cNvPr id="12" name="Subtitle 11">
            <a:extLst>
              <a:ext uri="{FF2B5EF4-FFF2-40B4-BE49-F238E27FC236}">
                <a16:creationId xmlns:a16="http://schemas.microsoft.com/office/drawing/2014/main" id="{E084702B-E101-11AC-B647-499B779A0B46}"/>
              </a:ext>
            </a:extLst>
          </p:cNvPr>
          <p:cNvSpPr>
            <a:spLocks noGrp="1"/>
          </p:cNvSpPr>
          <p:nvPr>
            <p:ph type="subTitle" idx="1"/>
          </p:nvPr>
        </p:nvSpPr>
        <p:spPr>
          <a:xfrm>
            <a:off x="2135550" y="3153500"/>
            <a:ext cx="4872900" cy="671100"/>
          </a:xfrm>
        </p:spPr>
        <p:txBody>
          <a:bodyPr wrap="square" anchor="t">
            <a:normAutofit/>
          </a:bodyPr>
          <a:lstStyle/>
          <a:p>
            <a:pPr>
              <a:spcAft>
                <a:spcPts val="600"/>
              </a:spcAft>
            </a:pPr>
            <a:r>
              <a:rPr lang="en-US" dirty="0"/>
              <a:t>Any questions?</a:t>
            </a:r>
            <a:endParaRPr lang="LID4096"/>
          </a:p>
        </p:txBody>
      </p:sp>
    </p:spTree>
    <p:extLst>
      <p:ext uri="{BB962C8B-B14F-4D97-AF65-F5344CB8AC3E}">
        <p14:creationId xmlns:p14="http://schemas.microsoft.com/office/powerpoint/2010/main" val="1388880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01AA1-3D29-1495-A7EB-7EF33E1CDD3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F6A5837-96F7-77A8-D712-550956E236C1}"/>
              </a:ext>
            </a:extLst>
          </p:cNvPr>
          <p:cNvSpPr>
            <a:spLocks noGrp="1"/>
          </p:cNvSpPr>
          <p:nvPr>
            <p:ph type="title"/>
          </p:nvPr>
        </p:nvSpPr>
        <p:spPr/>
        <p:txBody>
          <a:bodyPr/>
          <a:lstStyle/>
          <a:p>
            <a:r>
              <a:rPr lang="en-US" dirty="0"/>
              <a:t>References</a:t>
            </a:r>
            <a:endParaRPr lang="LID4096" dirty="0"/>
          </a:p>
        </p:txBody>
      </p:sp>
      <p:sp>
        <p:nvSpPr>
          <p:cNvPr id="5" name="TextBox 4">
            <a:extLst>
              <a:ext uri="{FF2B5EF4-FFF2-40B4-BE49-F238E27FC236}">
                <a16:creationId xmlns:a16="http://schemas.microsoft.com/office/drawing/2014/main" id="{6AD279AA-FFCD-CA37-60A4-192C1C07F8D2}"/>
              </a:ext>
            </a:extLst>
          </p:cNvPr>
          <p:cNvSpPr txBox="1"/>
          <p:nvPr/>
        </p:nvSpPr>
        <p:spPr>
          <a:xfrm>
            <a:off x="720000" y="1078685"/>
            <a:ext cx="7704000" cy="2677656"/>
          </a:xfrm>
          <a:prstGeom prst="rect">
            <a:avLst/>
          </a:prstGeom>
          <a:noFill/>
        </p:spPr>
        <p:txBody>
          <a:bodyPr wrap="square" rtlCol="0">
            <a:spAutoFit/>
          </a:bodyPr>
          <a:lstStyle/>
          <a:p>
            <a:pPr marL="285750" indent="-285750">
              <a:buFont typeface="Arial" panose="020B0604020202020204" pitchFamily="34" charset="0"/>
              <a:buChar char="•"/>
            </a:pPr>
            <a:r>
              <a:rPr lang="en-US" dirty="0" err="1"/>
              <a:t>Fouvin</a:t>
            </a:r>
            <a:r>
              <a:rPr lang="en-US" dirty="0"/>
              <a:t>. (2025). Mailbox sensor with remote monitoring via </a:t>
            </a:r>
            <a:r>
              <a:rPr lang="en-US" dirty="0" err="1"/>
              <a:t>tuya</a:t>
            </a:r>
            <a:r>
              <a:rPr lang="en-US" dirty="0"/>
              <a:t> app. Amazon. Re-</a:t>
            </a:r>
            <a:r>
              <a:rPr lang="en-US" dirty="0" err="1"/>
              <a:t>trieved</a:t>
            </a:r>
            <a:r>
              <a:rPr lang="en-US" dirty="0"/>
              <a:t> from https://www.amazon.de/Bewegungssensor-Intelligenter-Bewegungsmelder-Heimsicherheit-Fern%C3%BCberwachungs/dp/B0DDGGDMPX/ (Accessed: 2025-12-29)</a:t>
            </a:r>
          </a:p>
          <a:p>
            <a:pPr marL="285750" indent="-285750">
              <a:buFont typeface="Arial" panose="020B0604020202020204" pitchFamily="34" charset="0"/>
              <a:buChar char="•"/>
            </a:pPr>
            <a:r>
              <a:rPr lang="en-US" dirty="0" err="1"/>
              <a:t>InstaView</a:t>
            </a:r>
            <a:r>
              <a:rPr lang="en-US" dirty="0"/>
              <a:t>. (2024). Long-range mail arrival indicator device. Amazon. Retrieved from https://www.amazon.com/InstaView-Delivered-Notification-Long-range-Indicator/dp/B0DPDRX6MG(Accessed: 2025-12-29)</a:t>
            </a:r>
          </a:p>
          <a:p>
            <a:pPr marL="285750" indent="-285750">
              <a:buFont typeface="Arial" panose="020B0604020202020204" pitchFamily="34" charset="0"/>
              <a:buChar char="•"/>
            </a:pPr>
            <a:r>
              <a:rPr lang="en-US" dirty="0" err="1"/>
              <a:t>Notific</a:t>
            </a:r>
            <a:r>
              <a:rPr lang="en-US" dirty="0"/>
              <a:t>. (2025). Smart mailbox sensor. Notific.at. Retrieved from https://notific.at/en (Accessed:2025-12-29)</a:t>
            </a:r>
          </a:p>
          <a:p>
            <a:pPr marL="285750" indent="-285750">
              <a:buFont typeface="Arial" panose="020B0604020202020204" pitchFamily="34" charset="0"/>
              <a:buChar char="•"/>
            </a:pPr>
            <a:r>
              <a:rPr lang="en-US" dirty="0"/>
              <a:t>X-Sense. (2025). Smart </a:t>
            </a:r>
            <a:r>
              <a:rPr lang="en-US" dirty="0" err="1"/>
              <a:t>briefkastensensor</a:t>
            </a:r>
            <a:r>
              <a:rPr lang="en-US" dirty="0"/>
              <a:t> sma51. </a:t>
            </a:r>
            <a:r>
              <a:rPr lang="en-US" dirty="0" err="1"/>
              <a:t>Bigshopper</a:t>
            </a:r>
            <a:r>
              <a:rPr lang="en-US" dirty="0"/>
              <a:t>. Retrieved from https://bigshopper.de/product/x-sense-smart-briefkastensensor-erfordert-sbs50-basisstation-funk-melder-mit-grosser-reichweite-fuer-briefkaesten-briefkasten-alarm-zugestellte-post-sma51-2941520710.htm? (Accessed: 2025-12-29)</a:t>
            </a:r>
            <a:endParaRPr lang="LID4096" dirty="0"/>
          </a:p>
        </p:txBody>
      </p:sp>
    </p:spTree>
    <p:extLst>
      <p:ext uri="{BB962C8B-B14F-4D97-AF65-F5344CB8AC3E}">
        <p14:creationId xmlns:p14="http://schemas.microsoft.com/office/powerpoint/2010/main" val="14155949"/>
      </p:ext>
    </p:extLst>
  </p:cSld>
  <p:clrMapOvr>
    <a:masterClrMapping/>
  </p:clrMapOvr>
  <p:transition spd="slow">
    <p:cove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7C1B96-4FD5-091A-7475-084EA7C28AF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0B4ADFD-D59D-66D1-9BD3-51237F212719}"/>
              </a:ext>
            </a:extLst>
          </p:cNvPr>
          <p:cNvSpPr>
            <a:spLocks noGrp="1"/>
          </p:cNvSpPr>
          <p:nvPr>
            <p:ph type="title"/>
          </p:nvPr>
        </p:nvSpPr>
        <p:spPr/>
        <p:txBody>
          <a:bodyPr/>
          <a:lstStyle/>
          <a:p>
            <a:r>
              <a:rPr lang="en-US" dirty="0"/>
              <a:t>Attribution Links</a:t>
            </a:r>
            <a:endParaRPr lang="LID4096" dirty="0"/>
          </a:p>
        </p:txBody>
      </p:sp>
      <p:sp>
        <p:nvSpPr>
          <p:cNvPr id="5" name="TextBox 4">
            <a:extLst>
              <a:ext uri="{FF2B5EF4-FFF2-40B4-BE49-F238E27FC236}">
                <a16:creationId xmlns:a16="http://schemas.microsoft.com/office/drawing/2014/main" id="{45496EE4-BE0E-F889-1F60-7BE09F9AF945}"/>
              </a:ext>
            </a:extLst>
          </p:cNvPr>
          <p:cNvSpPr txBox="1"/>
          <p:nvPr/>
        </p:nvSpPr>
        <p:spPr>
          <a:xfrm>
            <a:off x="720001" y="1017725"/>
            <a:ext cx="7704000" cy="3108543"/>
          </a:xfrm>
          <a:prstGeom prst="rect">
            <a:avLst/>
          </a:prstGeom>
          <a:noFill/>
        </p:spPr>
        <p:txBody>
          <a:bodyPr wrap="square" rtlCol="0">
            <a:spAutoFit/>
          </a:bodyPr>
          <a:lstStyle/>
          <a:p>
            <a:r>
              <a:rPr lang="en-US" dirty="0"/>
              <a:t>Some icons were used from </a:t>
            </a:r>
            <a:r>
              <a:rPr lang="en-US" dirty="0" err="1"/>
              <a:t>flaticons</a:t>
            </a:r>
            <a:r>
              <a:rPr lang="en-US" dirty="0"/>
              <a:t>, here are the attribution links:</a:t>
            </a:r>
          </a:p>
          <a:p>
            <a:endParaRPr lang="en-US" dirty="0"/>
          </a:p>
          <a:p>
            <a:pPr marL="285750" indent="-285750">
              <a:buFont typeface="Arial" panose="020B0604020202020204" pitchFamily="34" charset="0"/>
              <a:buChar char="•"/>
            </a:pPr>
            <a:r>
              <a:rPr lang="en-US" dirty="0">
                <a:hlinkClick r:id="rId2"/>
              </a:rPr>
              <a:t>https://www.flaticon.com/free-icons/light-dependent-resistor</a:t>
            </a:r>
            <a:r>
              <a:rPr lang="en-US" dirty="0"/>
              <a:t> : Light dependent resistor icons created by </a:t>
            </a:r>
            <a:r>
              <a:rPr lang="en-US" dirty="0" err="1"/>
              <a:t>verluk</a:t>
            </a:r>
            <a:r>
              <a:rPr lang="en-US" dirty="0"/>
              <a:t> </a:t>
            </a:r>
            <a:r>
              <a:rPr lang="en-US" dirty="0">
                <a:hlinkClick r:id="rId3"/>
              </a:rPr>
              <a:t>–</a:t>
            </a:r>
            <a:r>
              <a:rPr lang="en-US" dirty="0"/>
              <a:t> </a:t>
            </a:r>
            <a:r>
              <a:rPr lang="en-US" dirty="0" err="1"/>
              <a:t>Flaticon</a:t>
            </a:r>
            <a:endParaRPr lang="en-US" dirty="0"/>
          </a:p>
          <a:p>
            <a:pPr marL="285750" indent="-285750">
              <a:buFont typeface="Arial" panose="020B0604020202020204" pitchFamily="34" charset="0"/>
              <a:buChar char="•"/>
            </a:pPr>
            <a:r>
              <a:rPr lang="en-US" dirty="0">
                <a:hlinkClick r:id="rId3"/>
              </a:rPr>
              <a:t>https://www.flaticon.com/free-icons/antenna</a:t>
            </a:r>
            <a:r>
              <a:rPr lang="en-US" dirty="0"/>
              <a:t> : Antenna icons created by </a:t>
            </a:r>
            <a:r>
              <a:rPr lang="en-US" dirty="0" err="1"/>
              <a:t>Freepik</a:t>
            </a:r>
            <a:r>
              <a:rPr lang="en-US" dirty="0"/>
              <a:t> – </a:t>
            </a:r>
            <a:r>
              <a:rPr lang="en-US" dirty="0" err="1"/>
              <a:t>Flaticon</a:t>
            </a:r>
            <a:endParaRPr lang="en-US" dirty="0"/>
          </a:p>
          <a:p>
            <a:pPr marL="285750" indent="-285750">
              <a:buFont typeface="Arial" panose="020B0604020202020204" pitchFamily="34" charset="0"/>
              <a:buChar char="•"/>
            </a:pPr>
            <a:r>
              <a:rPr lang="en-US" dirty="0">
                <a:hlinkClick r:id="rId4"/>
              </a:rPr>
              <a:t>https://www.flaticon.com/free-icons/spirit-level</a:t>
            </a:r>
            <a:r>
              <a:rPr lang="en-US" dirty="0"/>
              <a:t> : Spirit level icons created by </a:t>
            </a:r>
            <a:r>
              <a:rPr lang="en-US" dirty="0" err="1"/>
              <a:t>juicy_fish</a:t>
            </a:r>
            <a:r>
              <a:rPr lang="en-US" dirty="0"/>
              <a:t> – </a:t>
            </a:r>
            <a:r>
              <a:rPr lang="en-US" dirty="0" err="1"/>
              <a:t>Flaticon</a:t>
            </a:r>
            <a:endParaRPr lang="en-US" dirty="0"/>
          </a:p>
          <a:p>
            <a:pPr marL="285750" indent="-285750">
              <a:buFont typeface="Arial" panose="020B0604020202020204" pitchFamily="34" charset="0"/>
              <a:buChar char="•"/>
            </a:pPr>
            <a:r>
              <a:rPr lang="en-US" dirty="0">
                <a:hlinkClick r:id="rId5"/>
              </a:rPr>
              <a:t>https://www.flaticon.com/free-icons/decode</a:t>
            </a:r>
            <a:r>
              <a:rPr lang="en-US" dirty="0"/>
              <a:t> : Decode icons created by </a:t>
            </a:r>
            <a:r>
              <a:rPr lang="en-US" dirty="0" err="1"/>
              <a:t>Freepik</a:t>
            </a:r>
            <a:r>
              <a:rPr lang="en-US" dirty="0"/>
              <a:t> – </a:t>
            </a:r>
            <a:r>
              <a:rPr lang="en-US" dirty="0" err="1"/>
              <a:t>Flaticon</a:t>
            </a:r>
            <a:endParaRPr lang="en-US" dirty="0"/>
          </a:p>
          <a:p>
            <a:pPr marL="285750" indent="-285750">
              <a:buFont typeface="Arial" panose="020B0604020202020204" pitchFamily="34" charset="0"/>
              <a:buChar char="•"/>
            </a:pPr>
            <a:r>
              <a:rPr lang="en-US" dirty="0">
                <a:hlinkClick r:id="rId6"/>
              </a:rPr>
              <a:t>https://www.flaticon.com/free-icons/id</a:t>
            </a:r>
            <a:r>
              <a:rPr lang="en-US" dirty="0"/>
              <a:t> : ID icons created by Indra Maulana Yusuf – </a:t>
            </a:r>
            <a:r>
              <a:rPr lang="en-US" dirty="0" err="1"/>
              <a:t>Flaticon</a:t>
            </a:r>
            <a:endParaRPr lang="en-US" dirty="0"/>
          </a:p>
          <a:p>
            <a:pPr marL="285750" indent="-285750">
              <a:buFont typeface="Arial" panose="020B0604020202020204" pitchFamily="34" charset="0"/>
              <a:buChar char="•"/>
            </a:pPr>
            <a:r>
              <a:rPr lang="en-US" dirty="0">
                <a:hlinkClick r:id="rId7"/>
              </a:rPr>
              <a:t>https://www.flaticon.com/free-icons/business-and-finance</a:t>
            </a:r>
            <a:r>
              <a:rPr lang="en-US" dirty="0"/>
              <a:t> : Business and finance icons created by </a:t>
            </a:r>
            <a:r>
              <a:rPr lang="en-US" dirty="0" err="1"/>
              <a:t>Metami</a:t>
            </a:r>
            <a:r>
              <a:rPr lang="en-US" dirty="0"/>
              <a:t> </a:t>
            </a:r>
            <a:r>
              <a:rPr lang="en-US" dirty="0" err="1"/>
              <a:t>septiana</a:t>
            </a:r>
            <a:r>
              <a:rPr lang="en-US" dirty="0"/>
              <a:t> – </a:t>
            </a:r>
            <a:r>
              <a:rPr lang="en-US" dirty="0" err="1"/>
              <a:t>Flaticon</a:t>
            </a:r>
            <a:endParaRPr lang="en-US" dirty="0"/>
          </a:p>
          <a:p>
            <a:pPr marL="285750" indent="-285750">
              <a:buFont typeface="Arial" panose="020B0604020202020204" pitchFamily="34" charset="0"/>
              <a:buChar char="•"/>
            </a:pPr>
            <a:r>
              <a:rPr lang="en-US" dirty="0">
                <a:hlinkClick r:id="rId8"/>
              </a:rPr>
              <a:t>https://www.flaticon.com/free-icons/web-layout</a:t>
            </a:r>
            <a:r>
              <a:rPr lang="en-US" dirty="0"/>
              <a:t> : Web layout icons created by Icon home – </a:t>
            </a:r>
            <a:r>
              <a:rPr lang="en-US" dirty="0" err="1"/>
              <a:t>Flaticon</a:t>
            </a:r>
            <a:endParaRPr lang="en-US" dirty="0"/>
          </a:p>
          <a:p>
            <a:pPr marL="285750" indent="-285750">
              <a:buFont typeface="Arial" panose="020B0604020202020204" pitchFamily="34" charset="0"/>
              <a:buChar char="•"/>
            </a:pPr>
            <a:r>
              <a:rPr lang="en-US" dirty="0">
                <a:hlinkClick r:id="rId9"/>
              </a:rPr>
              <a:t>https://www.flaticon.com/free-icons/serpent</a:t>
            </a:r>
            <a:r>
              <a:rPr lang="en-US" dirty="0"/>
              <a:t> : Serpent icons created by Mihimihi - </a:t>
            </a:r>
            <a:r>
              <a:rPr lang="en-US" dirty="0" err="1"/>
              <a:t>Flaticon</a:t>
            </a:r>
            <a:endParaRPr lang="LID4096" dirty="0"/>
          </a:p>
        </p:txBody>
      </p:sp>
    </p:spTree>
    <p:extLst>
      <p:ext uri="{BB962C8B-B14F-4D97-AF65-F5344CB8AC3E}">
        <p14:creationId xmlns:p14="http://schemas.microsoft.com/office/powerpoint/2010/main" val="1600665133"/>
      </p:ext>
    </p:extLst>
  </p:cSld>
  <p:clrMapOvr>
    <a:masterClrMapping/>
  </p:clrMapOvr>
  <p:transition spd="slow">
    <p:cove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D04851C-ED4A-97A1-08A3-5BE4D68FA241}"/>
              </a:ext>
            </a:extLst>
          </p:cNvPr>
          <p:cNvSpPr>
            <a:spLocks noGrp="1"/>
          </p:cNvSpPr>
          <p:nvPr>
            <p:ph type="title"/>
          </p:nvPr>
        </p:nvSpPr>
        <p:spPr/>
        <p:txBody>
          <a:bodyPr/>
          <a:lstStyle/>
          <a:p>
            <a:r>
              <a:rPr lang="en-US" dirty="0"/>
              <a:t>Functional Requirements</a:t>
            </a:r>
            <a:endParaRPr lang="LID4096" dirty="0"/>
          </a:p>
        </p:txBody>
      </p:sp>
      <p:sp>
        <p:nvSpPr>
          <p:cNvPr id="5" name="TextBox 4">
            <a:extLst>
              <a:ext uri="{FF2B5EF4-FFF2-40B4-BE49-F238E27FC236}">
                <a16:creationId xmlns:a16="http://schemas.microsoft.com/office/drawing/2014/main" id="{AF9E1AF5-4FA5-79F8-70EA-1A41512C1ECB}"/>
              </a:ext>
            </a:extLst>
          </p:cNvPr>
          <p:cNvSpPr txBox="1"/>
          <p:nvPr/>
        </p:nvSpPr>
        <p:spPr>
          <a:xfrm>
            <a:off x="720001" y="1017725"/>
            <a:ext cx="7704000" cy="2462213"/>
          </a:xfrm>
          <a:prstGeom prst="rect">
            <a:avLst/>
          </a:prstGeom>
          <a:noFill/>
        </p:spPr>
        <p:txBody>
          <a:bodyPr wrap="square" rtlCol="0">
            <a:spAutoFit/>
          </a:bodyPr>
          <a:lstStyle/>
          <a:p>
            <a:r>
              <a:rPr lang="en-US" dirty="0"/>
              <a:t>For The Talking Door to be a satisfiable product, the following functional requirements must be implemented:</a:t>
            </a:r>
          </a:p>
          <a:p>
            <a:endParaRPr lang="en-US" dirty="0"/>
          </a:p>
          <a:p>
            <a:pPr marL="285750" indent="-285750">
              <a:buFont typeface="Arial" panose="020B0604020202020204" pitchFamily="34" charset="0"/>
              <a:buChar char="•"/>
            </a:pPr>
            <a:r>
              <a:rPr lang="en-US" dirty="0"/>
              <a:t>It can detect whether or not mail is present within the mailbox</a:t>
            </a:r>
          </a:p>
          <a:p>
            <a:pPr marL="285750" indent="-285750">
              <a:buFont typeface="Arial" panose="020B0604020202020204" pitchFamily="34" charset="0"/>
              <a:buChar char="•"/>
            </a:pPr>
            <a:r>
              <a:rPr lang="en-US" dirty="0"/>
              <a:t>It can detect if the mailbox is opened</a:t>
            </a:r>
          </a:p>
          <a:p>
            <a:pPr marL="285750" indent="-285750">
              <a:buFont typeface="Arial" panose="020B0604020202020204" pitchFamily="34" charset="0"/>
              <a:buChar char="•"/>
            </a:pPr>
            <a:r>
              <a:rPr lang="en-US" dirty="0"/>
              <a:t>It can check the battery status</a:t>
            </a:r>
          </a:p>
          <a:p>
            <a:pPr marL="285750" indent="-285750">
              <a:buFont typeface="Arial" panose="020B0604020202020204" pitchFamily="34" charset="0"/>
              <a:buChar char="•"/>
            </a:pPr>
            <a:r>
              <a:rPr lang="en-US" dirty="0"/>
              <a:t>It can communicate if a mail is in the box to a website (based on </a:t>
            </a:r>
            <a:r>
              <a:rPr lang="en-US" dirty="0" err="1"/>
              <a:t>LoRaWAN</a:t>
            </a:r>
            <a:r>
              <a:rPr lang="en-US" dirty="0"/>
              <a:t>)</a:t>
            </a:r>
          </a:p>
          <a:p>
            <a:pPr marL="285750" indent="-285750">
              <a:buFont typeface="Arial" panose="020B0604020202020204" pitchFamily="34" charset="0"/>
              <a:buChar char="•"/>
            </a:pPr>
            <a:r>
              <a:rPr lang="en-US" dirty="0"/>
              <a:t>It can detect light as a redundancy for confirming the opening status of the mailbox</a:t>
            </a:r>
          </a:p>
          <a:p>
            <a:pPr marL="285750" indent="-285750">
              <a:buFont typeface="Arial" panose="020B0604020202020204" pitchFamily="34" charset="0"/>
              <a:buChar char="•"/>
            </a:pPr>
            <a:r>
              <a:rPr lang="en-US" dirty="0"/>
              <a:t>It alerts the responsible person via email or dashboard upon mail detection</a:t>
            </a:r>
          </a:p>
          <a:p>
            <a:pPr marL="285750" indent="-285750">
              <a:buFont typeface="Arial" panose="020B0604020202020204" pitchFamily="34" charset="0"/>
              <a:buChar char="•"/>
            </a:pPr>
            <a:r>
              <a:rPr lang="en-US" dirty="0"/>
              <a:t>It sends battery status updates to a website every hour</a:t>
            </a:r>
          </a:p>
          <a:p>
            <a:pPr marL="285750" indent="-285750">
              <a:buFont typeface="Arial" panose="020B0604020202020204" pitchFamily="34" charset="0"/>
              <a:buChar char="•"/>
            </a:pPr>
            <a:r>
              <a:rPr lang="en-US" dirty="0"/>
              <a:t>It sends a low battery warning to a website when the battery falls below a defined threshold</a:t>
            </a:r>
          </a:p>
        </p:txBody>
      </p:sp>
    </p:spTree>
    <p:extLst>
      <p:ext uri="{BB962C8B-B14F-4D97-AF65-F5344CB8AC3E}">
        <p14:creationId xmlns:p14="http://schemas.microsoft.com/office/powerpoint/2010/main" val="729748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a:extLst>
            <a:ext uri="{FF2B5EF4-FFF2-40B4-BE49-F238E27FC236}">
              <a16:creationId xmlns:a16="http://schemas.microsoft.com/office/drawing/2014/main" id="{B5939DAD-9A89-5BDF-45E5-D88AC248E8FD}"/>
            </a:ext>
          </a:extLst>
        </p:cNvPr>
        <p:cNvGrpSpPr/>
        <p:nvPr/>
      </p:nvGrpSpPr>
      <p:grpSpPr>
        <a:xfrm>
          <a:off x="0" y="0"/>
          <a:ext cx="0" cy="0"/>
          <a:chOff x="0" y="0"/>
          <a:chExt cx="0" cy="0"/>
        </a:xfrm>
      </p:grpSpPr>
      <p:sp>
        <p:nvSpPr>
          <p:cNvPr id="263" name="Google Shape;263;p36">
            <a:extLst>
              <a:ext uri="{FF2B5EF4-FFF2-40B4-BE49-F238E27FC236}">
                <a16:creationId xmlns:a16="http://schemas.microsoft.com/office/drawing/2014/main" id="{3262711A-0B08-7835-F5C0-4DCA8EE83023}"/>
              </a:ext>
            </a:extLst>
          </p:cNvPr>
          <p:cNvSpPr txBox="1">
            <a:spLocks noGrp="1"/>
          </p:cNvSpPr>
          <p:nvPr>
            <p:ph type="title"/>
          </p:nvPr>
        </p:nvSpPr>
        <p:spPr>
          <a:xfrm>
            <a:off x="713225" y="1150775"/>
            <a:ext cx="4145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Requirements</a:t>
            </a:r>
            <a:endParaRPr dirty="0"/>
          </a:p>
        </p:txBody>
      </p:sp>
      <p:pic>
        <p:nvPicPr>
          <p:cNvPr id="265" name="Google Shape;265;p36">
            <a:extLst>
              <a:ext uri="{FF2B5EF4-FFF2-40B4-BE49-F238E27FC236}">
                <a16:creationId xmlns:a16="http://schemas.microsoft.com/office/drawing/2014/main" id="{72B1C197-9376-0216-E878-3A439399E2AE}"/>
              </a:ext>
            </a:extLst>
          </p:cNvPr>
          <p:cNvPicPr preferRelativeResize="0">
            <a:picLocks noGrp="1"/>
          </p:cNvPicPr>
          <p:nvPr>
            <p:ph type="pic" idx="2"/>
          </p:nvPr>
        </p:nvPicPr>
        <p:blipFill rotWithShape="1">
          <a:blip r:embed="rId3">
            <a:extLst>
              <a:ext uri="{96DAC541-7B7A-43D3-8B79-37D633B846F1}">
                <asvg:svgBlip xmlns:asvg="http://schemas.microsoft.com/office/drawing/2016/SVG/main" r:embed="rId4"/>
              </a:ext>
            </a:extLst>
          </a:blip>
          <a:srcRect l="12288" r="12288"/>
          <a:stretch/>
        </p:blipFill>
        <p:spPr>
          <a:xfrm>
            <a:off x="5643775" y="724200"/>
            <a:ext cx="2787000" cy="3695099"/>
          </a:xfrm>
          <a:prstGeom prst="rect">
            <a:avLst/>
          </a:prstGeom>
        </p:spPr>
      </p:pic>
      <p:pic>
        <p:nvPicPr>
          <p:cNvPr id="4" name="Graphic 3">
            <a:extLst>
              <a:ext uri="{FF2B5EF4-FFF2-40B4-BE49-F238E27FC236}">
                <a16:creationId xmlns:a16="http://schemas.microsoft.com/office/drawing/2014/main" id="{52ED36E4-79C1-5C1F-FEB2-FBCB64790D75}"/>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467338" y="1959171"/>
            <a:ext cx="491773" cy="491773"/>
          </a:xfrm>
          <a:prstGeom prst="rect">
            <a:avLst/>
          </a:prstGeom>
        </p:spPr>
      </p:pic>
      <p:sp>
        <p:nvSpPr>
          <p:cNvPr id="5" name="Google Shape;264;p36">
            <a:extLst>
              <a:ext uri="{FF2B5EF4-FFF2-40B4-BE49-F238E27FC236}">
                <a16:creationId xmlns:a16="http://schemas.microsoft.com/office/drawing/2014/main" id="{BE8634BB-BA25-3268-2543-D78149F1806A}"/>
              </a:ext>
            </a:extLst>
          </p:cNvPr>
          <p:cNvSpPr txBox="1">
            <a:spLocks noGrp="1"/>
          </p:cNvSpPr>
          <p:nvPr>
            <p:ph type="subTitle" idx="1"/>
          </p:nvPr>
        </p:nvSpPr>
        <p:spPr>
          <a:xfrm>
            <a:off x="1181750" y="2035371"/>
            <a:ext cx="4462025" cy="491773"/>
          </a:xfrm>
          <a:prstGeom prst="rect">
            <a:avLst/>
          </a:prstGeom>
        </p:spPr>
        <p:txBody>
          <a:bodyPr spcFirstLastPara="1" wrap="square" lIns="91425" tIns="91425" rIns="91425" bIns="91425" anchor="t" anchorCtr="0">
            <a:noAutofit/>
          </a:bodyPr>
          <a:lstStyle/>
          <a:p>
            <a:pPr marL="0" indent="0">
              <a:buNone/>
            </a:pPr>
            <a:r>
              <a:rPr lang="en-US" sz="1600" dirty="0"/>
              <a:t>Detect mailbox opening</a:t>
            </a:r>
            <a:endParaRPr sz="1600" dirty="0"/>
          </a:p>
        </p:txBody>
      </p:sp>
      <p:pic>
        <p:nvPicPr>
          <p:cNvPr id="6" name="Graphic 5">
            <a:extLst>
              <a:ext uri="{FF2B5EF4-FFF2-40B4-BE49-F238E27FC236}">
                <a16:creationId xmlns:a16="http://schemas.microsoft.com/office/drawing/2014/main" id="{D5A6C794-1051-29F0-2DB1-C006004EAFB2}"/>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482061" y="2803875"/>
            <a:ext cx="491773" cy="491773"/>
          </a:xfrm>
          <a:prstGeom prst="rect">
            <a:avLst/>
          </a:prstGeom>
        </p:spPr>
      </p:pic>
      <p:sp>
        <p:nvSpPr>
          <p:cNvPr id="7" name="Google Shape;264;p36">
            <a:extLst>
              <a:ext uri="{FF2B5EF4-FFF2-40B4-BE49-F238E27FC236}">
                <a16:creationId xmlns:a16="http://schemas.microsoft.com/office/drawing/2014/main" id="{EB9603C5-953A-B48C-D321-20450183D402}"/>
              </a:ext>
            </a:extLst>
          </p:cNvPr>
          <p:cNvSpPr txBox="1">
            <a:spLocks/>
          </p:cNvSpPr>
          <p:nvPr/>
        </p:nvSpPr>
        <p:spPr>
          <a:xfrm>
            <a:off x="1181748" y="2803875"/>
            <a:ext cx="4462025" cy="4917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Roboto Light"/>
              <a:buChar char="●"/>
              <a:defRPr sz="1200" b="0" i="0" u="none" strike="noStrike" cap="none">
                <a:solidFill>
                  <a:schemeClr val="dk1"/>
                </a:solidFill>
                <a:latin typeface="Roboto"/>
                <a:ea typeface="Roboto"/>
                <a:cs typeface="Roboto"/>
                <a:sym typeface="Roboto"/>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Roboto"/>
                <a:ea typeface="Roboto"/>
                <a:cs typeface="Roboto"/>
                <a:sym typeface="Roboto"/>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Roboto"/>
                <a:ea typeface="Roboto"/>
                <a:cs typeface="Roboto"/>
                <a:sym typeface="Roboto"/>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Roboto"/>
                <a:ea typeface="Roboto"/>
                <a:cs typeface="Roboto"/>
                <a:sym typeface="Roboto"/>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Roboto"/>
                <a:ea typeface="Roboto"/>
                <a:cs typeface="Roboto"/>
                <a:sym typeface="Roboto"/>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Roboto"/>
                <a:ea typeface="Roboto"/>
                <a:cs typeface="Roboto"/>
                <a:sym typeface="Roboto"/>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Roboto"/>
                <a:ea typeface="Roboto"/>
                <a:cs typeface="Roboto"/>
                <a:sym typeface="Roboto"/>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Roboto"/>
                <a:ea typeface="Roboto"/>
                <a:cs typeface="Roboto"/>
                <a:sym typeface="Roboto"/>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Roboto"/>
                <a:ea typeface="Roboto"/>
                <a:cs typeface="Roboto"/>
                <a:sym typeface="Roboto"/>
              </a:defRPr>
            </a:lvl9pPr>
          </a:lstStyle>
          <a:p>
            <a:pPr marL="0" indent="0">
              <a:buFont typeface="Roboto Light"/>
              <a:buNone/>
            </a:pPr>
            <a:r>
              <a:rPr lang="en-US" sz="1600" dirty="0"/>
              <a:t>Detect mail status (no mail, light or heavy mail)</a:t>
            </a:r>
          </a:p>
        </p:txBody>
      </p:sp>
      <p:pic>
        <p:nvPicPr>
          <p:cNvPr id="8" name="Graphic 7">
            <a:extLst>
              <a:ext uri="{FF2B5EF4-FFF2-40B4-BE49-F238E27FC236}">
                <a16:creationId xmlns:a16="http://schemas.microsoft.com/office/drawing/2014/main" id="{72553156-476A-8F09-C644-7B7E03C15DA6}"/>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482062" y="3682999"/>
            <a:ext cx="491773" cy="491773"/>
          </a:xfrm>
          <a:prstGeom prst="rect">
            <a:avLst/>
          </a:prstGeom>
        </p:spPr>
      </p:pic>
      <p:sp>
        <p:nvSpPr>
          <p:cNvPr id="9" name="Google Shape;264;p36">
            <a:extLst>
              <a:ext uri="{FF2B5EF4-FFF2-40B4-BE49-F238E27FC236}">
                <a16:creationId xmlns:a16="http://schemas.microsoft.com/office/drawing/2014/main" id="{64F75E73-42FC-005E-384A-88E1672895AF}"/>
              </a:ext>
            </a:extLst>
          </p:cNvPr>
          <p:cNvSpPr txBox="1">
            <a:spLocks/>
          </p:cNvSpPr>
          <p:nvPr/>
        </p:nvSpPr>
        <p:spPr>
          <a:xfrm>
            <a:off x="1181747" y="3682999"/>
            <a:ext cx="4462025" cy="4917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Roboto Light"/>
              <a:buChar char="●"/>
              <a:defRPr sz="1200" b="0" i="0" u="none" strike="noStrike" cap="none">
                <a:solidFill>
                  <a:schemeClr val="dk1"/>
                </a:solidFill>
                <a:latin typeface="Roboto"/>
                <a:ea typeface="Roboto"/>
                <a:cs typeface="Roboto"/>
                <a:sym typeface="Roboto"/>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Roboto"/>
                <a:ea typeface="Roboto"/>
                <a:cs typeface="Roboto"/>
                <a:sym typeface="Roboto"/>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Roboto"/>
                <a:ea typeface="Roboto"/>
                <a:cs typeface="Roboto"/>
                <a:sym typeface="Roboto"/>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Roboto"/>
                <a:ea typeface="Roboto"/>
                <a:cs typeface="Roboto"/>
                <a:sym typeface="Roboto"/>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Roboto"/>
                <a:ea typeface="Roboto"/>
                <a:cs typeface="Roboto"/>
                <a:sym typeface="Roboto"/>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Roboto"/>
                <a:ea typeface="Roboto"/>
                <a:cs typeface="Roboto"/>
                <a:sym typeface="Roboto"/>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Roboto"/>
                <a:ea typeface="Roboto"/>
                <a:cs typeface="Roboto"/>
                <a:sym typeface="Roboto"/>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Roboto"/>
                <a:ea typeface="Roboto"/>
                <a:cs typeface="Roboto"/>
                <a:sym typeface="Roboto"/>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Roboto"/>
                <a:ea typeface="Roboto"/>
                <a:cs typeface="Roboto"/>
                <a:sym typeface="Roboto"/>
              </a:defRPr>
            </a:lvl9pPr>
          </a:lstStyle>
          <a:p>
            <a:pPr marL="0" indent="0">
              <a:buFont typeface="Roboto Light"/>
              <a:buNone/>
            </a:pPr>
            <a:r>
              <a:rPr lang="en-US" sz="1600" dirty="0"/>
              <a:t>Communicate mail status remotely</a:t>
            </a:r>
          </a:p>
        </p:txBody>
      </p:sp>
    </p:spTree>
    <p:extLst>
      <p:ext uri="{BB962C8B-B14F-4D97-AF65-F5344CB8AC3E}">
        <p14:creationId xmlns:p14="http://schemas.microsoft.com/office/powerpoint/2010/main" val="3486710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1B727D-9BFB-2888-7A77-83D084E01E7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081CA08-A785-7B23-6FB9-940B4333C8FA}"/>
              </a:ext>
            </a:extLst>
          </p:cNvPr>
          <p:cNvSpPr>
            <a:spLocks noGrp="1"/>
          </p:cNvSpPr>
          <p:nvPr>
            <p:ph type="title"/>
          </p:nvPr>
        </p:nvSpPr>
        <p:spPr/>
        <p:txBody>
          <a:bodyPr/>
          <a:lstStyle/>
          <a:p>
            <a:r>
              <a:rPr lang="en-US" dirty="0"/>
              <a:t>Technical Requirements</a:t>
            </a:r>
            <a:endParaRPr lang="LID4096" dirty="0"/>
          </a:p>
        </p:txBody>
      </p:sp>
      <p:sp>
        <p:nvSpPr>
          <p:cNvPr id="5" name="TextBox 4">
            <a:extLst>
              <a:ext uri="{FF2B5EF4-FFF2-40B4-BE49-F238E27FC236}">
                <a16:creationId xmlns:a16="http://schemas.microsoft.com/office/drawing/2014/main" id="{E9E63E70-3371-B461-FDB8-E9B7E0762ED6}"/>
              </a:ext>
            </a:extLst>
          </p:cNvPr>
          <p:cNvSpPr txBox="1"/>
          <p:nvPr/>
        </p:nvSpPr>
        <p:spPr>
          <a:xfrm>
            <a:off x="720001" y="1017725"/>
            <a:ext cx="7704000" cy="3323987"/>
          </a:xfrm>
          <a:prstGeom prst="rect">
            <a:avLst/>
          </a:prstGeom>
          <a:noFill/>
        </p:spPr>
        <p:txBody>
          <a:bodyPr wrap="square" rtlCol="0">
            <a:spAutoFit/>
          </a:bodyPr>
          <a:lstStyle/>
          <a:p>
            <a:r>
              <a:rPr lang="en-US" dirty="0"/>
              <a:t>For The Talking Door to operate and perform its functions, the following technical requirements must be implemented:</a:t>
            </a:r>
          </a:p>
          <a:p>
            <a:endParaRPr lang="en-US" dirty="0"/>
          </a:p>
          <a:p>
            <a:pPr marL="285750" indent="-285750">
              <a:buFont typeface="Arial" panose="020B0604020202020204" pitchFamily="34" charset="0"/>
              <a:buChar char="•"/>
            </a:pPr>
            <a:r>
              <a:rPr lang="en-US" dirty="0"/>
              <a:t>The weight sensor can detect a change in weight of approximately 20g. This indicates when a piece of mail has been placed within the box.</a:t>
            </a:r>
          </a:p>
          <a:p>
            <a:pPr marL="285750" indent="-285750">
              <a:buFont typeface="Arial" panose="020B0604020202020204" pitchFamily="34" charset="0"/>
              <a:buChar char="•"/>
            </a:pPr>
            <a:r>
              <a:rPr lang="en-US" dirty="0"/>
              <a:t>The tilt sensor can detect the rotation of the post box lid. This indicates when the lid is opened.</a:t>
            </a:r>
          </a:p>
          <a:p>
            <a:pPr marL="285750" indent="-285750">
              <a:buFont typeface="Arial" panose="020B0604020202020204" pitchFamily="34" charset="0"/>
              <a:buChar char="•"/>
            </a:pPr>
            <a:r>
              <a:rPr lang="en-US" dirty="0"/>
              <a:t>The LDR can detect the change in light intensity by a defined threshold. This indicates when the lid is opened.</a:t>
            </a:r>
          </a:p>
          <a:p>
            <a:pPr marL="285750" indent="-285750">
              <a:buFont typeface="Arial" panose="020B0604020202020204" pitchFamily="34" charset="0"/>
              <a:buChar char="•"/>
            </a:pPr>
            <a:r>
              <a:rPr lang="en-US" dirty="0"/>
              <a:t>The transmitter can reliably connect and communicate via the </a:t>
            </a:r>
            <a:r>
              <a:rPr lang="en-US" dirty="0" err="1"/>
              <a:t>LoRaWAN</a:t>
            </a:r>
            <a:r>
              <a:rPr lang="en-US" dirty="0"/>
              <a:t> Gateway.</a:t>
            </a:r>
          </a:p>
          <a:p>
            <a:pPr marL="285750" indent="-285750">
              <a:buFont typeface="Arial" panose="020B0604020202020204" pitchFamily="34" charset="0"/>
              <a:buChar char="•"/>
            </a:pPr>
            <a:r>
              <a:rPr lang="en-US" dirty="0"/>
              <a:t>The server with which the </a:t>
            </a:r>
            <a:r>
              <a:rPr lang="en-US" dirty="0" err="1"/>
              <a:t>LoRaWAN</a:t>
            </a:r>
            <a:r>
              <a:rPr lang="en-US" dirty="0"/>
              <a:t> communicates can send emails to relevant personnel about the mail.</a:t>
            </a:r>
          </a:p>
          <a:p>
            <a:pPr marL="285750" indent="-285750">
              <a:buFont typeface="Arial" panose="020B0604020202020204" pitchFamily="34" charset="0"/>
              <a:buChar char="•"/>
            </a:pPr>
            <a:r>
              <a:rPr lang="en-US" dirty="0"/>
              <a:t>The power supply is a battery with a working voltage of 3.1V to 4.2V.</a:t>
            </a:r>
          </a:p>
          <a:p>
            <a:pPr marL="285750" indent="-285750">
              <a:buFont typeface="Arial" panose="020B0604020202020204" pitchFamily="34" charset="0"/>
              <a:buChar char="•"/>
            </a:pPr>
            <a:r>
              <a:rPr lang="en-US" dirty="0"/>
              <a:t>The enclosure can protect the system within a typical indoor environment (IP31).</a:t>
            </a:r>
          </a:p>
          <a:p>
            <a:pPr marL="285750" indent="-285750">
              <a:buFont typeface="Arial" panose="020B0604020202020204" pitchFamily="34" charset="0"/>
              <a:buChar char="•"/>
            </a:pPr>
            <a:r>
              <a:rPr lang="en-US" dirty="0"/>
              <a:t>The system should function at temperatures ranging 0--40°C and humidity 10--90%.</a:t>
            </a:r>
          </a:p>
        </p:txBody>
      </p:sp>
    </p:spTree>
    <p:extLst>
      <p:ext uri="{BB962C8B-B14F-4D97-AF65-F5344CB8AC3E}">
        <p14:creationId xmlns:p14="http://schemas.microsoft.com/office/powerpoint/2010/main" val="26776400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970AA-15EE-99F5-9AD1-FD24FEE27502}"/>
              </a:ext>
            </a:extLst>
          </p:cNvPr>
          <p:cNvSpPr>
            <a:spLocks noGrp="1"/>
          </p:cNvSpPr>
          <p:nvPr>
            <p:ph type="title"/>
          </p:nvPr>
        </p:nvSpPr>
        <p:spPr/>
        <p:txBody>
          <a:bodyPr/>
          <a:lstStyle/>
          <a:p>
            <a:r>
              <a:rPr lang="en-US" dirty="0"/>
              <a:t>Power Consumption</a:t>
            </a:r>
          </a:p>
        </p:txBody>
      </p:sp>
      <p:pic>
        <p:nvPicPr>
          <p:cNvPr id="4" name="Picture 3">
            <a:extLst>
              <a:ext uri="{FF2B5EF4-FFF2-40B4-BE49-F238E27FC236}">
                <a16:creationId xmlns:a16="http://schemas.microsoft.com/office/drawing/2014/main" id="{4B841162-C5C5-FC35-3090-76E974EDCD6A}"/>
              </a:ext>
            </a:extLst>
          </p:cNvPr>
          <p:cNvPicPr>
            <a:picLocks noChangeAspect="1"/>
          </p:cNvPicPr>
          <p:nvPr/>
        </p:nvPicPr>
        <p:blipFill>
          <a:blip r:embed="rId2"/>
          <a:stretch>
            <a:fillRect/>
          </a:stretch>
        </p:blipFill>
        <p:spPr>
          <a:xfrm>
            <a:off x="720000" y="1280160"/>
            <a:ext cx="2709000" cy="3132282"/>
          </a:xfrm>
          <a:prstGeom prst="rect">
            <a:avLst/>
          </a:prstGeom>
        </p:spPr>
      </p:pic>
      <p:pic>
        <p:nvPicPr>
          <p:cNvPr id="5" name="Picture 4">
            <a:extLst>
              <a:ext uri="{FF2B5EF4-FFF2-40B4-BE49-F238E27FC236}">
                <a16:creationId xmlns:a16="http://schemas.microsoft.com/office/drawing/2014/main" id="{681F602B-22FC-CF71-517F-FBBA637F334C}"/>
              </a:ext>
            </a:extLst>
          </p:cNvPr>
          <p:cNvPicPr>
            <a:picLocks noChangeAspect="1"/>
          </p:cNvPicPr>
          <p:nvPr/>
        </p:nvPicPr>
        <p:blipFill>
          <a:blip r:embed="rId3"/>
          <a:stretch>
            <a:fillRect/>
          </a:stretch>
        </p:blipFill>
        <p:spPr>
          <a:xfrm>
            <a:off x="4168140" y="2041035"/>
            <a:ext cx="3919537" cy="1610531"/>
          </a:xfrm>
          <a:prstGeom prst="rect">
            <a:avLst/>
          </a:prstGeom>
        </p:spPr>
      </p:pic>
      <p:sp>
        <p:nvSpPr>
          <p:cNvPr id="6" name="TextBox 5">
            <a:extLst>
              <a:ext uri="{FF2B5EF4-FFF2-40B4-BE49-F238E27FC236}">
                <a16:creationId xmlns:a16="http://schemas.microsoft.com/office/drawing/2014/main" id="{F67C9713-C7AD-FB04-0CC5-608FB1682638}"/>
              </a:ext>
            </a:extLst>
          </p:cNvPr>
          <p:cNvSpPr txBox="1"/>
          <p:nvPr/>
        </p:nvSpPr>
        <p:spPr>
          <a:xfrm>
            <a:off x="4168140" y="1159668"/>
            <a:ext cx="3573780" cy="738664"/>
          </a:xfrm>
          <a:prstGeom prst="rect">
            <a:avLst/>
          </a:prstGeom>
          <a:noFill/>
        </p:spPr>
        <p:txBody>
          <a:bodyPr wrap="square" rtlCol="0">
            <a:spAutoFit/>
          </a:bodyPr>
          <a:lstStyle/>
          <a:p>
            <a:pPr marL="285750" indent="-285750">
              <a:buFont typeface="Arial" panose="020B0604020202020204" pitchFamily="34" charset="0"/>
              <a:buChar char="•"/>
            </a:pPr>
            <a:r>
              <a:rPr lang="en-US" dirty="0"/>
              <a:t>39.5mA during uplink</a:t>
            </a:r>
          </a:p>
          <a:p>
            <a:pPr marL="285750" indent="-285750">
              <a:buFont typeface="Arial" panose="020B0604020202020204" pitchFamily="34" charset="0"/>
              <a:buChar char="•"/>
            </a:pPr>
            <a:r>
              <a:rPr lang="en-US" dirty="0"/>
              <a:t>7.25mA in sleep</a:t>
            </a:r>
          </a:p>
          <a:p>
            <a:pPr marL="285750" indent="-285750">
              <a:buFont typeface="Arial" panose="020B0604020202020204" pitchFamily="34" charset="0"/>
              <a:buChar char="•"/>
            </a:pPr>
            <a:r>
              <a:rPr lang="en-US" dirty="0"/>
              <a:t>4 uploads a day for 65s each </a:t>
            </a:r>
          </a:p>
        </p:txBody>
      </p:sp>
    </p:spTree>
    <p:extLst>
      <p:ext uri="{BB962C8B-B14F-4D97-AF65-F5344CB8AC3E}">
        <p14:creationId xmlns:p14="http://schemas.microsoft.com/office/powerpoint/2010/main" val="12093573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481A5-9199-F1F2-2886-1135EF9E5E91}"/>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89DA64C8-E951-E77F-2067-6B73DDE24BDE}"/>
              </a:ext>
            </a:extLst>
          </p:cNvPr>
          <p:cNvPicPr>
            <a:picLocks noChangeAspect="1"/>
          </p:cNvPicPr>
          <p:nvPr/>
        </p:nvPicPr>
        <p:blipFill>
          <a:blip r:embed="rId2"/>
          <a:stretch>
            <a:fillRect/>
          </a:stretch>
        </p:blipFill>
        <p:spPr>
          <a:xfrm>
            <a:off x="1662350" y="391511"/>
            <a:ext cx="5819299" cy="4528637"/>
          </a:xfrm>
          <a:prstGeom prst="rect">
            <a:avLst/>
          </a:prstGeom>
        </p:spPr>
      </p:pic>
    </p:spTree>
    <p:extLst>
      <p:ext uri="{BB962C8B-B14F-4D97-AF65-F5344CB8AC3E}">
        <p14:creationId xmlns:p14="http://schemas.microsoft.com/office/powerpoint/2010/main" val="8541548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BD7BF-618B-FBAB-0089-CF8A8BDEA37F}"/>
              </a:ext>
            </a:extLst>
          </p:cNvPr>
          <p:cNvSpPr>
            <a:spLocks noGrp="1"/>
          </p:cNvSpPr>
          <p:nvPr>
            <p:ph type="title"/>
          </p:nvPr>
        </p:nvSpPr>
        <p:spPr>
          <a:xfrm>
            <a:off x="780607" y="161007"/>
            <a:ext cx="7704000" cy="572700"/>
          </a:xfrm>
        </p:spPr>
        <p:txBody>
          <a:bodyPr/>
          <a:lstStyle/>
          <a:p>
            <a:r>
              <a:rPr lang="en-US" dirty="0"/>
              <a:t>Complete System Pics</a:t>
            </a:r>
          </a:p>
        </p:txBody>
      </p:sp>
      <p:pic>
        <p:nvPicPr>
          <p:cNvPr id="4" name="Picture 3">
            <a:extLst>
              <a:ext uri="{FF2B5EF4-FFF2-40B4-BE49-F238E27FC236}">
                <a16:creationId xmlns:a16="http://schemas.microsoft.com/office/drawing/2014/main" id="{3A452EFC-22B7-8B41-6D74-CEE2CEA22AAD}"/>
              </a:ext>
            </a:extLst>
          </p:cNvPr>
          <p:cNvPicPr>
            <a:picLocks noChangeAspect="1"/>
          </p:cNvPicPr>
          <p:nvPr/>
        </p:nvPicPr>
        <p:blipFill>
          <a:blip r:embed="rId2"/>
          <a:stretch>
            <a:fillRect/>
          </a:stretch>
        </p:blipFill>
        <p:spPr>
          <a:xfrm>
            <a:off x="836025" y="875924"/>
            <a:ext cx="2836259" cy="1977151"/>
          </a:xfrm>
          <a:prstGeom prst="rect">
            <a:avLst/>
          </a:prstGeom>
        </p:spPr>
      </p:pic>
      <p:pic>
        <p:nvPicPr>
          <p:cNvPr id="6" name="Picture 5">
            <a:extLst>
              <a:ext uri="{FF2B5EF4-FFF2-40B4-BE49-F238E27FC236}">
                <a16:creationId xmlns:a16="http://schemas.microsoft.com/office/drawing/2014/main" id="{C7EA6E93-84D4-412F-740A-26A0AA35858C}"/>
              </a:ext>
            </a:extLst>
          </p:cNvPr>
          <p:cNvPicPr>
            <a:picLocks noChangeAspect="1"/>
          </p:cNvPicPr>
          <p:nvPr/>
        </p:nvPicPr>
        <p:blipFill>
          <a:blip r:embed="rId3"/>
          <a:stretch>
            <a:fillRect/>
          </a:stretch>
        </p:blipFill>
        <p:spPr>
          <a:xfrm>
            <a:off x="4750373" y="863923"/>
            <a:ext cx="3557602" cy="2001151"/>
          </a:xfrm>
          <a:prstGeom prst="rect">
            <a:avLst/>
          </a:prstGeom>
        </p:spPr>
      </p:pic>
      <p:pic>
        <p:nvPicPr>
          <p:cNvPr id="10" name="Picture 9">
            <a:extLst>
              <a:ext uri="{FF2B5EF4-FFF2-40B4-BE49-F238E27FC236}">
                <a16:creationId xmlns:a16="http://schemas.microsoft.com/office/drawing/2014/main" id="{7ECEEEB7-64BB-BB4A-E368-20D1F0B37416}"/>
              </a:ext>
            </a:extLst>
          </p:cNvPr>
          <p:cNvPicPr>
            <a:picLocks noChangeAspect="1"/>
          </p:cNvPicPr>
          <p:nvPr/>
        </p:nvPicPr>
        <p:blipFill>
          <a:blip r:embed="rId4"/>
          <a:srcRect l="28921" r="45977"/>
          <a:stretch>
            <a:fillRect/>
          </a:stretch>
        </p:blipFill>
        <p:spPr>
          <a:xfrm rot="5400000">
            <a:off x="1645326" y="2557357"/>
            <a:ext cx="1274616" cy="2893219"/>
          </a:xfrm>
          <a:prstGeom prst="rect">
            <a:avLst/>
          </a:prstGeom>
        </p:spPr>
      </p:pic>
      <p:pic>
        <p:nvPicPr>
          <p:cNvPr id="12" name="Picture 11">
            <a:extLst>
              <a:ext uri="{FF2B5EF4-FFF2-40B4-BE49-F238E27FC236}">
                <a16:creationId xmlns:a16="http://schemas.microsoft.com/office/drawing/2014/main" id="{1A2D02B7-E7DB-8ABC-9B74-1AC78DBF91E1}"/>
              </a:ext>
            </a:extLst>
          </p:cNvPr>
          <p:cNvPicPr>
            <a:picLocks noChangeAspect="1"/>
          </p:cNvPicPr>
          <p:nvPr/>
        </p:nvPicPr>
        <p:blipFill>
          <a:blip r:embed="rId5"/>
          <a:stretch>
            <a:fillRect/>
          </a:stretch>
        </p:blipFill>
        <p:spPr>
          <a:xfrm>
            <a:off x="4750373" y="2995290"/>
            <a:ext cx="3186545" cy="1792432"/>
          </a:xfrm>
          <a:prstGeom prst="rect">
            <a:avLst/>
          </a:prstGeom>
        </p:spPr>
      </p:pic>
    </p:spTree>
    <p:extLst>
      <p:ext uri="{BB962C8B-B14F-4D97-AF65-F5344CB8AC3E}">
        <p14:creationId xmlns:p14="http://schemas.microsoft.com/office/powerpoint/2010/main" val="3748587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89">
          <a:extLst>
            <a:ext uri="{FF2B5EF4-FFF2-40B4-BE49-F238E27FC236}">
              <a16:creationId xmlns:a16="http://schemas.microsoft.com/office/drawing/2014/main" id="{933DDFA6-7257-791B-4EB4-4CAB3D02B5DC}"/>
            </a:ext>
          </a:extLst>
        </p:cNvPr>
        <p:cNvGrpSpPr/>
        <p:nvPr/>
      </p:nvGrpSpPr>
      <p:grpSpPr>
        <a:xfrm>
          <a:off x="0" y="0"/>
          <a:ext cx="0" cy="0"/>
          <a:chOff x="0" y="0"/>
          <a:chExt cx="0" cy="0"/>
        </a:xfrm>
      </p:grpSpPr>
      <p:sp>
        <p:nvSpPr>
          <p:cNvPr id="290" name="Google Shape;290;p39">
            <a:extLst>
              <a:ext uri="{FF2B5EF4-FFF2-40B4-BE49-F238E27FC236}">
                <a16:creationId xmlns:a16="http://schemas.microsoft.com/office/drawing/2014/main" id="{665E9960-DB3B-6FEB-210F-52BFC74C16E3}"/>
              </a:ext>
            </a:extLst>
          </p:cNvPr>
          <p:cNvSpPr txBox="1">
            <a:spLocks noGrp="1"/>
          </p:cNvSpPr>
          <p:nvPr>
            <p:ph type="title"/>
          </p:nvPr>
        </p:nvSpPr>
        <p:spPr>
          <a:xfrm>
            <a:off x="366044" y="654912"/>
            <a:ext cx="395813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Sensor Interfacing</a:t>
            </a:r>
            <a:endParaRPr dirty="0"/>
          </a:p>
        </p:txBody>
      </p:sp>
      <p:pic>
        <p:nvPicPr>
          <p:cNvPr id="18" name="Picture 17">
            <a:extLst>
              <a:ext uri="{FF2B5EF4-FFF2-40B4-BE49-F238E27FC236}">
                <a16:creationId xmlns:a16="http://schemas.microsoft.com/office/drawing/2014/main" id="{00DC6B22-4E93-2992-86B1-DC42AC06A2C3}"/>
              </a:ext>
            </a:extLst>
          </p:cNvPr>
          <p:cNvPicPr>
            <a:picLocks noChangeAspect="1"/>
          </p:cNvPicPr>
          <p:nvPr/>
        </p:nvPicPr>
        <p:blipFill>
          <a:blip r:embed="rId3"/>
          <a:stretch>
            <a:fillRect/>
          </a:stretch>
        </p:blipFill>
        <p:spPr>
          <a:xfrm>
            <a:off x="959836" y="1434366"/>
            <a:ext cx="2851360" cy="2851360"/>
          </a:xfrm>
          <a:prstGeom prst="rect">
            <a:avLst/>
          </a:prstGeom>
        </p:spPr>
      </p:pic>
      <p:pic>
        <p:nvPicPr>
          <p:cNvPr id="20" name="Picture 19">
            <a:extLst>
              <a:ext uri="{FF2B5EF4-FFF2-40B4-BE49-F238E27FC236}">
                <a16:creationId xmlns:a16="http://schemas.microsoft.com/office/drawing/2014/main" id="{76E27A69-CC06-6269-B263-A317770ECC9C}"/>
              </a:ext>
            </a:extLst>
          </p:cNvPr>
          <p:cNvPicPr>
            <a:picLocks noChangeAspect="1"/>
          </p:cNvPicPr>
          <p:nvPr/>
        </p:nvPicPr>
        <p:blipFill>
          <a:blip r:embed="rId4"/>
          <a:srcRect l="31882" r="23893"/>
          <a:stretch>
            <a:fillRect/>
          </a:stretch>
        </p:blipFill>
        <p:spPr>
          <a:xfrm rot="5400000">
            <a:off x="11326605" y="1413439"/>
            <a:ext cx="2274664" cy="2893219"/>
          </a:xfrm>
          <a:prstGeom prst="rect">
            <a:avLst/>
          </a:prstGeom>
        </p:spPr>
      </p:pic>
      <p:pic>
        <p:nvPicPr>
          <p:cNvPr id="22" name="Picture 21">
            <a:extLst>
              <a:ext uri="{FF2B5EF4-FFF2-40B4-BE49-F238E27FC236}">
                <a16:creationId xmlns:a16="http://schemas.microsoft.com/office/drawing/2014/main" id="{DB2F18E8-C163-F240-D627-4D68EDD86279}"/>
              </a:ext>
            </a:extLst>
          </p:cNvPr>
          <p:cNvPicPr>
            <a:picLocks noChangeAspect="1"/>
          </p:cNvPicPr>
          <p:nvPr/>
        </p:nvPicPr>
        <p:blipFill>
          <a:blip r:embed="rId5"/>
          <a:stretch>
            <a:fillRect/>
          </a:stretch>
        </p:blipFill>
        <p:spPr>
          <a:xfrm>
            <a:off x="11595895" y="1492898"/>
            <a:ext cx="2489550" cy="2792827"/>
          </a:xfrm>
          <a:prstGeom prst="rect">
            <a:avLst/>
          </a:prstGeom>
        </p:spPr>
      </p:pic>
      <p:pic>
        <p:nvPicPr>
          <p:cNvPr id="24" name="Picture 23">
            <a:extLst>
              <a:ext uri="{FF2B5EF4-FFF2-40B4-BE49-F238E27FC236}">
                <a16:creationId xmlns:a16="http://schemas.microsoft.com/office/drawing/2014/main" id="{375625F1-CD51-BAB1-A5B6-C4F6F6CCCD0C}"/>
              </a:ext>
            </a:extLst>
          </p:cNvPr>
          <p:cNvPicPr>
            <a:picLocks noChangeAspect="1"/>
          </p:cNvPicPr>
          <p:nvPr/>
        </p:nvPicPr>
        <p:blipFill>
          <a:blip r:embed="rId6"/>
          <a:stretch>
            <a:fillRect/>
          </a:stretch>
        </p:blipFill>
        <p:spPr>
          <a:xfrm>
            <a:off x="-6769786" y="1227612"/>
            <a:ext cx="5000948" cy="3264867"/>
          </a:xfrm>
          <a:prstGeom prst="rect">
            <a:avLst/>
          </a:prstGeom>
        </p:spPr>
      </p:pic>
      <p:sp>
        <p:nvSpPr>
          <p:cNvPr id="2" name="Google Shape;290;p39">
            <a:extLst>
              <a:ext uri="{FF2B5EF4-FFF2-40B4-BE49-F238E27FC236}">
                <a16:creationId xmlns:a16="http://schemas.microsoft.com/office/drawing/2014/main" id="{D7B717D4-85BD-5A7C-1101-791A881AB059}"/>
              </a:ext>
            </a:extLst>
          </p:cNvPr>
          <p:cNvSpPr txBox="1">
            <a:spLocks/>
          </p:cNvSpPr>
          <p:nvPr/>
        </p:nvSpPr>
        <p:spPr>
          <a:xfrm>
            <a:off x="5000637" y="654912"/>
            <a:ext cx="3958136"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1pPr>
            <a:lvl2pPr marR="0" lvl="1"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2pPr>
            <a:lvl3pPr marR="0" lvl="2"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3pPr>
            <a:lvl4pPr marR="0" lvl="3"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4pPr>
            <a:lvl5pPr marR="0" lvl="4"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5pPr>
            <a:lvl6pPr marR="0" lvl="5"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6pPr>
            <a:lvl7pPr marR="0" lvl="6"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7pPr>
            <a:lvl8pPr marR="0" lvl="7"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8pPr>
            <a:lvl9pPr marR="0" lvl="8"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9pPr>
          </a:lstStyle>
          <a:p>
            <a:r>
              <a:rPr lang="en-US" dirty="0"/>
              <a:t>First Prototype</a:t>
            </a:r>
          </a:p>
        </p:txBody>
      </p:sp>
      <p:pic>
        <p:nvPicPr>
          <p:cNvPr id="4" name="Picture 3">
            <a:extLst>
              <a:ext uri="{FF2B5EF4-FFF2-40B4-BE49-F238E27FC236}">
                <a16:creationId xmlns:a16="http://schemas.microsoft.com/office/drawing/2014/main" id="{E89CFFF2-0289-85A7-3D66-34C73E877E08}"/>
              </a:ext>
            </a:extLst>
          </p:cNvPr>
          <p:cNvPicPr>
            <a:picLocks noChangeAspect="1"/>
          </p:cNvPicPr>
          <p:nvPr/>
        </p:nvPicPr>
        <p:blipFill>
          <a:blip r:embed="rId7"/>
          <a:stretch>
            <a:fillRect/>
          </a:stretch>
        </p:blipFill>
        <p:spPr>
          <a:xfrm>
            <a:off x="4790838" y="1820195"/>
            <a:ext cx="3958137" cy="2079699"/>
          </a:xfrm>
          <a:prstGeom prst="rect">
            <a:avLst/>
          </a:prstGeom>
        </p:spPr>
      </p:pic>
    </p:spTree>
    <p:extLst>
      <p:ext uri="{BB962C8B-B14F-4D97-AF65-F5344CB8AC3E}">
        <p14:creationId xmlns:p14="http://schemas.microsoft.com/office/powerpoint/2010/main" val="9800129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9">
          <a:extLst>
            <a:ext uri="{FF2B5EF4-FFF2-40B4-BE49-F238E27FC236}">
              <a16:creationId xmlns:a16="http://schemas.microsoft.com/office/drawing/2014/main" id="{1EF45795-8791-6F1B-F834-2B505A3D8BEF}"/>
            </a:ext>
          </a:extLst>
        </p:cNvPr>
        <p:cNvGrpSpPr/>
        <p:nvPr/>
      </p:nvGrpSpPr>
      <p:grpSpPr>
        <a:xfrm>
          <a:off x="0" y="0"/>
          <a:ext cx="0" cy="0"/>
          <a:chOff x="0" y="0"/>
          <a:chExt cx="0" cy="0"/>
        </a:xfrm>
      </p:grpSpPr>
      <p:sp>
        <p:nvSpPr>
          <p:cNvPr id="290" name="Google Shape;290;p39">
            <a:extLst>
              <a:ext uri="{FF2B5EF4-FFF2-40B4-BE49-F238E27FC236}">
                <a16:creationId xmlns:a16="http://schemas.microsoft.com/office/drawing/2014/main" id="{47389129-58F4-BA1B-4FC7-286D0E7C8973}"/>
              </a:ext>
            </a:extLst>
          </p:cNvPr>
          <p:cNvSpPr txBox="1">
            <a:spLocks noGrp="1"/>
          </p:cNvSpPr>
          <p:nvPr>
            <p:ph type="title"/>
          </p:nvPr>
        </p:nvSpPr>
        <p:spPr>
          <a:xfrm>
            <a:off x="366044" y="654912"/>
            <a:ext cx="395813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Sensor Interfacing</a:t>
            </a:r>
            <a:endParaRPr dirty="0"/>
          </a:p>
        </p:txBody>
      </p:sp>
      <p:pic>
        <p:nvPicPr>
          <p:cNvPr id="18" name="Picture 17">
            <a:extLst>
              <a:ext uri="{FF2B5EF4-FFF2-40B4-BE49-F238E27FC236}">
                <a16:creationId xmlns:a16="http://schemas.microsoft.com/office/drawing/2014/main" id="{8086E955-4B19-0580-E90C-2378528F9D98}"/>
              </a:ext>
            </a:extLst>
          </p:cNvPr>
          <p:cNvPicPr>
            <a:picLocks noChangeAspect="1"/>
          </p:cNvPicPr>
          <p:nvPr/>
        </p:nvPicPr>
        <p:blipFill>
          <a:blip r:embed="rId3"/>
          <a:stretch>
            <a:fillRect/>
          </a:stretch>
        </p:blipFill>
        <p:spPr>
          <a:xfrm>
            <a:off x="-4436756" y="1434366"/>
            <a:ext cx="2851360" cy="2851360"/>
          </a:xfrm>
          <a:prstGeom prst="rect">
            <a:avLst/>
          </a:prstGeom>
        </p:spPr>
      </p:pic>
      <p:pic>
        <p:nvPicPr>
          <p:cNvPr id="20" name="Picture 19">
            <a:extLst>
              <a:ext uri="{FF2B5EF4-FFF2-40B4-BE49-F238E27FC236}">
                <a16:creationId xmlns:a16="http://schemas.microsoft.com/office/drawing/2014/main" id="{94651F84-06CD-6969-D238-7F5809523CEB}"/>
              </a:ext>
            </a:extLst>
          </p:cNvPr>
          <p:cNvPicPr>
            <a:picLocks noChangeAspect="1"/>
          </p:cNvPicPr>
          <p:nvPr/>
        </p:nvPicPr>
        <p:blipFill>
          <a:blip r:embed="rId4"/>
          <a:srcRect l="31882" r="23893"/>
          <a:stretch>
            <a:fillRect/>
          </a:stretch>
        </p:blipFill>
        <p:spPr>
          <a:xfrm rot="5400000">
            <a:off x="5642083" y="1413438"/>
            <a:ext cx="2274664" cy="2893219"/>
          </a:xfrm>
          <a:prstGeom prst="rect">
            <a:avLst/>
          </a:prstGeom>
        </p:spPr>
      </p:pic>
      <p:pic>
        <p:nvPicPr>
          <p:cNvPr id="22" name="Picture 21">
            <a:extLst>
              <a:ext uri="{FF2B5EF4-FFF2-40B4-BE49-F238E27FC236}">
                <a16:creationId xmlns:a16="http://schemas.microsoft.com/office/drawing/2014/main" id="{40C82A61-021E-4B38-1815-F79E0A5D5042}"/>
              </a:ext>
            </a:extLst>
          </p:cNvPr>
          <p:cNvPicPr>
            <a:picLocks noChangeAspect="1"/>
          </p:cNvPicPr>
          <p:nvPr/>
        </p:nvPicPr>
        <p:blipFill>
          <a:blip r:embed="rId5"/>
          <a:stretch>
            <a:fillRect/>
          </a:stretch>
        </p:blipFill>
        <p:spPr>
          <a:xfrm>
            <a:off x="11595895" y="1492898"/>
            <a:ext cx="2489550" cy="2792827"/>
          </a:xfrm>
          <a:prstGeom prst="rect">
            <a:avLst/>
          </a:prstGeom>
        </p:spPr>
      </p:pic>
      <p:pic>
        <p:nvPicPr>
          <p:cNvPr id="24" name="Picture 23">
            <a:extLst>
              <a:ext uri="{FF2B5EF4-FFF2-40B4-BE49-F238E27FC236}">
                <a16:creationId xmlns:a16="http://schemas.microsoft.com/office/drawing/2014/main" id="{E54ED5EA-D29E-3EB8-8CFE-5F6B56B7CDE8}"/>
              </a:ext>
            </a:extLst>
          </p:cNvPr>
          <p:cNvPicPr>
            <a:picLocks noChangeAspect="1"/>
          </p:cNvPicPr>
          <p:nvPr/>
        </p:nvPicPr>
        <p:blipFill>
          <a:blip r:embed="rId6"/>
          <a:stretch>
            <a:fillRect/>
          </a:stretch>
        </p:blipFill>
        <p:spPr>
          <a:xfrm>
            <a:off x="-6769786" y="1227612"/>
            <a:ext cx="5000948" cy="3264867"/>
          </a:xfrm>
          <a:prstGeom prst="rect">
            <a:avLst/>
          </a:prstGeom>
        </p:spPr>
      </p:pic>
      <p:sp>
        <p:nvSpPr>
          <p:cNvPr id="2" name="Google Shape;290;p39">
            <a:extLst>
              <a:ext uri="{FF2B5EF4-FFF2-40B4-BE49-F238E27FC236}">
                <a16:creationId xmlns:a16="http://schemas.microsoft.com/office/drawing/2014/main" id="{2D9B24AE-07A7-B9FE-54F0-4359405D7F0F}"/>
              </a:ext>
            </a:extLst>
          </p:cNvPr>
          <p:cNvSpPr txBox="1">
            <a:spLocks/>
          </p:cNvSpPr>
          <p:nvPr/>
        </p:nvSpPr>
        <p:spPr>
          <a:xfrm>
            <a:off x="5000636" y="654912"/>
            <a:ext cx="4143364"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1pPr>
            <a:lvl2pPr marR="0" lvl="1"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2pPr>
            <a:lvl3pPr marR="0" lvl="2"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3pPr>
            <a:lvl4pPr marR="0" lvl="3"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4pPr>
            <a:lvl5pPr marR="0" lvl="4"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5pPr>
            <a:lvl6pPr marR="0" lvl="5"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6pPr>
            <a:lvl7pPr marR="0" lvl="6"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7pPr>
            <a:lvl8pPr marR="0" lvl="7"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8pPr>
            <a:lvl9pPr marR="0" lvl="8"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9pPr>
          </a:lstStyle>
          <a:p>
            <a:r>
              <a:rPr lang="en-US" dirty="0"/>
              <a:t>Load Cell Calibration</a:t>
            </a:r>
          </a:p>
        </p:txBody>
      </p:sp>
      <p:pic>
        <p:nvPicPr>
          <p:cNvPr id="4" name="Picture 3">
            <a:extLst>
              <a:ext uri="{FF2B5EF4-FFF2-40B4-BE49-F238E27FC236}">
                <a16:creationId xmlns:a16="http://schemas.microsoft.com/office/drawing/2014/main" id="{A73FB174-807E-E0EB-1F49-B243C5B83BDD}"/>
              </a:ext>
            </a:extLst>
          </p:cNvPr>
          <p:cNvPicPr>
            <a:picLocks noChangeAspect="1"/>
          </p:cNvPicPr>
          <p:nvPr/>
        </p:nvPicPr>
        <p:blipFill>
          <a:blip r:embed="rId7">
            <a:duotone>
              <a:schemeClr val="accent1">
                <a:shade val="45000"/>
                <a:satMod val="135000"/>
              </a:schemeClr>
              <a:prstClr val="white"/>
            </a:duotone>
          </a:blip>
          <a:stretch>
            <a:fillRect/>
          </a:stretch>
        </p:blipFill>
        <p:spPr>
          <a:xfrm>
            <a:off x="1608279" y="2408464"/>
            <a:ext cx="1686981" cy="1686981"/>
          </a:xfrm>
          <a:prstGeom prst="rect">
            <a:avLst/>
          </a:prstGeom>
        </p:spPr>
      </p:pic>
      <p:pic>
        <p:nvPicPr>
          <p:cNvPr id="6" name="Graphic 5" descr="Envelope outline">
            <a:extLst>
              <a:ext uri="{FF2B5EF4-FFF2-40B4-BE49-F238E27FC236}">
                <a16:creationId xmlns:a16="http://schemas.microsoft.com/office/drawing/2014/main" id="{C06BEFF3-B509-B2FC-B044-9CBC3D5D24E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977608" y="1657350"/>
            <a:ext cx="914400" cy="914400"/>
          </a:xfrm>
          <a:prstGeom prst="rect">
            <a:avLst/>
          </a:prstGeom>
        </p:spPr>
      </p:pic>
      <p:pic>
        <p:nvPicPr>
          <p:cNvPr id="5" name="Picture 4">
            <a:extLst>
              <a:ext uri="{FF2B5EF4-FFF2-40B4-BE49-F238E27FC236}">
                <a16:creationId xmlns:a16="http://schemas.microsoft.com/office/drawing/2014/main" id="{C3E86950-EBCB-63D5-4987-3B992A9DAAD3}"/>
              </a:ext>
            </a:extLst>
          </p:cNvPr>
          <p:cNvPicPr>
            <a:picLocks noChangeAspect="1"/>
          </p:cNvPicPr>
          <p:nvPr/>
        </p:nvPicPr>
        <p:blipFill>
          <a:blip r:embed="rId10"/>
          <a:srcRect b="28761"/>
          <a:stretch>
            <a:fillRect/>
          </a:stretch>
        </p:blipFill>
        <p:spPr>
          <a:xfrm>
            <a:off x="12384912" y="1646559"/>
            <a:ext cx="3769410" cy="2426971"/>
          </a:xfrm>
          <a:prstGeom prst="rect">
            <a:avLst/>
          </a:prstGeom>
        </p:spPr>
      </p:pic>
      <p:pic>
        <p:nvPicPr>
          <p:cNvPr id="3" name="Picture 2">
            <a:extLst>
              <a:ext uri="{FF2B5EF4-FFF2-40B4-BE49-F238E27FC236}">
                <a16:creationId xmlns:a16="http://schemas.microsoft.com/office/drawing/2014/main" id="{675B232D-7CD9-D040-792D-7DCA364258E6}"/>
              </a:ext>
            </a:extLst>
          </p:cNvPr>
          <p:cNvPicPr>
            <a:picLocks noChangeAspect="1"/>
          </p:cNvPicPr>
          <p:nvPr/>
        </p:nvPicPr>
        <p:blipFill>
          <a:blip r:embed="rId11"/>
          <a:stretch>
            <a:fillRect/>
          </a:stretch>
        </p:blipFill>
        <p:spPr>
          <a:xfrm>
            <a:off x="-4659534" y="1820195"/>
            <a:ext cx="3958137" cy="2079699"/>
          </a:xfrm>
          <a:prstGeom prst="rect">
            <a:avLst/>
          </a:prstGeom>
        </p:spPr>
      </p:pic>
    </p:spTree>
    <p:extLst>
      <p:ext uri="{BB962C8B-B14F-4D97-AF65-F5344CB8AC3E}">
        <p14:creationId xmlns:p14="http://schemas.microsoft.com/office/powerpoint/2010/main" val="1743094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9">
          <a:extLst>
            <a:ext uri="{FF2B5EF4-FFF2-40B4-BE49-F238E27FC236}">
              <a16:creationId xmlns:a16="http://schemas.microsoft.com/office/drawing/2014/main" id="{E0B81C60-E78A-2D55-D2B4-1A88641877B8}"/>
            </a:ext>
          </a:extLst>
        </p:cNvPr>
        <p:cNvGrpSpPr/>
        <p:nvPr/>
      </p:nvGrpSpPr>
      <p:grpSpPr>
        <a:xfrm>
          <a:off x="0" y="0"/>
          <a:ext cx="0" cy="0"/>
          <a:chOff x="0" y="0"/>
          <a:chExt cx="0" cy="0"/>
        </a:xfrm>
      </p:grpSpPr>
      <p:sp>
        <p:nvSpPr>
          <p:cNvPr id="290" name="Google Shape;290;p39">
            <a:extLst>
              <a:ext uri="{FF2B5EF4-FFF2-40B4-BE49-F238E27FC236}">
                <a16:creationId xmlns:a16="http://schemas.microsoft.com/office/drawing/2014/main" id="{B2A0821E-7806-B05B-188C-DC99916AFDDE}"/>
              </a:ext>
            </a:extLst>
          </p:cNvPr>
          <p:cNvSpPr txBox="1">
            <a:spLocks noGrp="1"/>
          </p:cNvSpPr>
          <p:nvPr>
            <p:ph type="title"/>
          </p:nvPr>
        </p:nvSpPr>
        <p:spPr>
          <a:xfrm>
            <a:off x="366044" y="654912"/>
            <a:ext cx="395813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Sensor Interfacing</a:t>
            </a:r>
            <a:endParaRPr dirty="0"/>
          </a:p>
        </p:txBody>
      </p:sp>
      <p:pic>
        <p:nvPicPr>
          <p:cNvPr id="20" name="Picture 19">
            <a:extLst>
              <a:ext uri="{FF2B5EF4-FFF2-40B4-BE49-F238E27FC236}">
                <a16:creationId xmlns:a16="http://schemas.microsoft.com/office/drawing/2014/main" id="{ADFB1130-99AE-1FF8-438B-46497D3B3250}"/>
              </a:ext>
            </a:extLst>
          </p:cNvPr>
          <p:cNvPicPr>
            <a:picLocks noChangeAspect="1"/>
          </p:cNvPicPr>
          <p:nvPr/>
        </p:nvPicPr>
        <p:blipFill>
          <a:blip r:embed="rId3"/>
          <a:srcRect l="31882" r="23893"/>
          <a:stretch>
            <a:fillRect/>
          </a:stretch>
        </p:blipFill>
        <p:spPr>
          <a:xfrm rot="5400000">
            <a:off x="-4127479" y="1413439"/>
            <a:ext cx="2274664" cy="2893219"/>
          </a:xfrm>
          <a:prstGeom prst="rect">
            <a:avLst/>
          </a:prstGeom>
        </p:spPr>
      </p:pic>
      <p:pic>
        <p:nvPicPr>
          <p:cNvPr id="22" name="Picture 21">
            <a:extLst>
              <a:ext uri="{FF2B5EF4-FFF2-40B4-BE49-F238E27FC236}">
                <a16:creationId xmlns:a16="http://schemas.microsoft.com/office/drawing/2014/main" id="{F49D5DB8-DC7A-DCE6-4D2E-F58DC730BAB0}"/>
              </a:ext>
            </a:extLst>
          </p:cNvPr>
          <p:cNvPicPr>
            <a:picLocks noChangeAspect="1"/>
          </p:cNvPicPr>
          <p:nvPr/>
        </p:nvPicPr>
        <p:blipFill>
          <a:blip r:embed="rId4"/>
          <a:stretch>
            <a:fillRect/>
          </a:stretch>
        </p:blipFill>
        <p:spPr>
          <a:xfrm>
            <a:off x="1306001" y="1492898"/>
            <a:ext cx="2489550" cy="2792827"/>
          </a:xfrm>
          <a:prstGeom prst="rect">
            <a:avLst/>
          </a:prstGeom>
        </p:spPr>
      </p:pic>
      <p:sp>
        <p:nvSpPr>
          <p:cNvPr id="2" name="Google Shape;290;p39">
            <a:extLst>
              <a:ext uri="{FF2B5EF4-FFF2-40B4-BE49-F238E27FC236}">
                <a16:creationId xmlns:a16="http://schemas.microsoft.com/office/drawing/2014/main" id="{2F454FAA-4D95-B7B3-689C-4DA8F18A678E}"/>
              </a:ext>
            </a:extLst>
          </p:cNvPr>
          <p:cNvSpPr txBox="1">
            <a:spLocks/>
          </p:cNvSpPr>
          <p:nvPr/>
        </p:nvSpPr>
        <p:spPr>
          <a:xfrm>
            <a:off x="4572000" y="654912"/>
            <a:ext cx="4572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1pPr>
            <a:lvl2pPr marR="0" lvl="1"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2pPr>
            <a:lvl3pPr marR="0" lvl="2"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3pPr>
            <a:lvl4pPr marR="0" lvl="3"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4pPr>
            <a:lvl5pPr marR="0" lvl="4"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5pPr>
            <a:lvl6pPr marR="0" lvl="5"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6pPr>
            <a:lvl7pPr marR="0" lvl="6"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7pPr>
            <a:lvl8pPr marR="0" lvl="7"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8pPr>
            <a:lvl9pPr marR="0" lvl="8" algn="l" rtl="0">
              <a:lnSpc>
                <a:spcPct val="100000"/>
              </a:lnSpc>
              <a:spcBef>
                <a:spcPts val="0"/>
              </a:spcBef>
              <a:spcAft>
                <a:spcPts val="0"/>
              </a:spcAft>
              <a:buClr>
                <a:schemeClr val="dk1"/>
              </a:buClr>
              <a:buSzPts val="3000"/>
              <a:buFont typeface="Manrope"/>
              <a:buNone/>
              <a:defRPr sz="3000" b="1" i="0" u="none" strike="noStrike" cap="none">
                <a:solidFill>
                  <a:schemeClr val="dk1"/>
                </a:solidFill>
                <a:latin typeface="Manrope"/>
                <a:ea typeface="Manrope"/>
                <a:cs typeface="Manrope"/>
                <a:sym typeface="Manrope"/>
              </a:defRPr>
            </a:lvl9pPr>
          </a:lstStyle>
          <a:p>
            <a:r>
              <a:rPr lang="en-US" dirty="0"/>
              <a:t>Housing Improvements</a:t>
            </a:r>
          </a:p>
        </p:txBody>
      </p:sp>
      <p:pic>
        <p:nvPicPr>
          <p:cNvPr id="5" name="Picture 4">
            <a:extLst>
              <a:ext uri="{FF2B5EF4-FFF2-40B4-BE49-F238E27FC236}">
                <a16:creationId xmlns:a16="http://schemas.microsoft.com/office/drawing/2014/main" id="{9D7D0CDD-11A0-A75A-67D8-18CC1AD0067F}"/>
              </a:ext>
            </a:extLst>
          </p:cNvPr>
          <p:cNvPicPr>
            <a:picLocks noChangeAspect="1"/>
          </p:cNvPicPr>
          <p:nvPr/>
        </p:nvPicPr>
        <p:blipFill>
          <a:blip r:embed="rId5"/>
          <a:srcRect b="28761"/>
          <a:stretch>
            <a:fillRect/>
          </a:stretch>
        </p:blipFill>
        <p:spPr>
          <a:xfrm>
            <a:off x="4572000" y="1646559"/>
            <a:ext cx="3769410" cy="2426971"/>
          </a:xfrm>
          <a:prstGeom prst="rect">
            <a:avLst/>
          </a:prstGeom>
        </p:spPr>
      </p:pic>
      <p:pic>
        <p:nvPicPr>
          <p:cNvPr id="3" name="Picture 2">
            <a:extLst>
              <a:ext uri="{FF2B5EF4-FFF2-40B4-BE49-F238E27FC236}">
                <a16:creationId xmlns:a16="http://schemas.microsoft.com/office/drawing/2014/main" id="{D46908CA-D8A6-04D8-F7D3-2E2F6477441C}"/>
              </a:ext>
            </a:extLst>
          </p:cNvPr>
          <p:cNvPicPr>
            <a:picLocks noChangeAspect="1"/>
          </p:cNvPicPr>
          <p:nvPr/>
        </p:nvPicPr>
        <p:blipFill>
          <a:blip r:embed="rId6">
            <a:duotone>
              <a:schemeClr val="accent1">
                <a:shade val="45000"/>
                <a:satMod val="135000"/>
              </a:schemeClr>
              <a:prstClr val="white"/>
            </a:duotone>
          </a:blip>
          <a:stretch>
            <a:fillRect/>
          </a:stretch>
        </p:blipFill>
        <p:spPr>
          <a:xfrm>
            <a:off x="-3685784" y="2408464"/>
            <a:ext cx="1686981" cy="1686981"/>
          </a:xfrm>
          <a:prstGeom prst="rect">
            <a:avLst/>
          </a:prstGeom>
        </p:spPr>
      </p:pic>
      <p:pic>
        <p:nvPicPr>
          <p:cNvPr id="4" name="Graphic 3" descr="Envelope outline">
            <a:extLst>
              <a:ext uri="{FF2B5EF4-FFF2-40B4-BE49-F238E27FC236}">
                <a16:creationId xmlns:a16="http://schemas.microsoft.com/office/drawing/2014/main" id="{41547B1F-54D0-3B4E-B8B8-B91D7465606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316455" y="1657350"/>
            <a:ext cx="914400" cy="914400"/>
          </a:xfrm>
          <a:prstGeom prst="rect">
            <a:avLst/>
          </a:prstGeom>
        </p:spPr>
      </p:pic>
    </p:spTree>
    <p:extLst>
      <p:ext uri="{BB962C8B-B14F-4D97-AF65-F5344CB8AC3E}">
        <p14:creationId xmlns:p14="http://schemas.microsoft.com/office/powerpoint/2010/main" val="2176132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8E4DE-6C91-6024-5A11-ED92A3661BBB}"/>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ED0AFB8F-E206-862E-4429-46A4214D26E0}"/>
              </a:ext>
            </a:extLst>
          </p:cNvPr>
          <p:cNvSpPr>
            <a:spLocks noGrp="1"/>
          </p:cNvSpPr>
          <p:nvPr>
            <p:ph type="title"/>
          </p:nvPr>
        </p:nvSpPr>
        <p:spPr/>
        <p:txBody>
          <a:bodyPr/>
          <a:lstStyle/>
          <a:p>
            <a:r>
              <a:rPr lang="en-US" dirty="0"/>
              <a:t>Application Layer</a:t>
            </a:r>
          </a:p>
        </p:txBody>
      </p:sp>
      <p:grpSp>
        <p:nvGrpSpPr>
          <p:cNvPr id="26" name="Group 25">
            <a:extLst>
              <a:ext uri="{FF2B5EF4-FFF2-40B4-BE49-F238E27FC236}">
                <a16:creationId xmlns:a16="http://schemas.microsoft.com/office/drawing/2014/main" id="{567FA6B3-6742-83F7-B693-ABBB84A322E6}"/>
              </a:ext>
            </a:extLst>
          </p:cNvPr>
          <p:cNvGrpSpPr/>
          <p:nvPr/>
        </p:nvGrpSpPr>
        <p:grpSpPr>
          <a:xfrm>
            <a:off x="5060325" y="1291590"/>
            <a:ext cx="2961736" cy="2560320"/>
            <a:chOff x="5532120" y="1083395"/>
            <a:chExt cx="2961736" cy="2560320"/>
          </a:xfrm>
        </p:grpSpPr>
        <p:sp>
          <p:nvSpPr>
            <p:cNvPr id="14" name="Rectangle 13">
              <a:extLst>
                <a:ext uri="{FF2B5EF4-FFF2-40B4-BE49-F238E27FC236}">
                  <a16:creationId xmlns:a16="http://schemas.microsoft.com/office/drawing/2014/main" id="{FA80C4F0-A763-76E0-F1B0-6DC174E215AD}"/>
                </a:ext>
              </a:extLst>
            </p:cNvPr>
            <p:cNvSpPr/>
            <p:nvPr/>
          </p:nvSpPr>
          <p:spPr>
            <a:xfrm>
              <a:off x="5532120" y="1083395"/>
              <a:ext cx="868680" cy="6400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0B723AC-75D6-97EE-B682-732B52EFDA0B}"/>
                </a:ext>
              </a:extLst>
            </p:cNvPr>
            <p:cNvSpPr/>
            <p:nvPr/>
          </p:nvSpPr>
          <p:spPr>
            <a:xfrm>
              <a:off x="5532120" y="1723475"/>
              <a:ext cx="868680" cy="6400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7F7AA3C-CE2D-7D87-61A5-AE7F42063873}"/>
                </a:ext>
              </a:extLst>
            </p:cNvPr>
            <p:cNvSpPr/>
            <p:nvPr/>
          </p:nvSpPr>
          <p:spPr>
            <a:xfrm>
              <a:off x="5532120" y="2363555"/>
              <a:ext cx="868680" cy="6400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A2A7943-AF3A-D5C3-4998-86F981F0EFD2}"/>
                </a:ext>
              </a:extLst>
            </p:cNvPr>
            <p:cNvSpPr/>
            <p:nvPr/>
          </p:nvSpPr>
          <p:spPr>
            <a:xfrm>
              <a:off x="5532120" y="3003635"/>
              <a:ext cx="868680" cy="6400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42FCC073-7C4E-9238-45BD-84F5FE227363}"/>
                </a:ext>
              </a:extLst>
            </p:cNvPr>
            <p:cNvCxnSpPr>
              <a:cxnSpLocks/>
            </p:cNvCxnSpPr>
            <p:nvPr/>
          </p:nvCxnSpPr>
          <p:spPr>
            <a:xfrm>
              <a:off x="6513689" y="143235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12A23E63-7059-0852-FF42-823F16F3FDFC}"/>
                </a:ext>
              </a:extLst>
            </p:cNvPr>
            <p:cNvCxnSpPr>
              <a:cxnSpLocks/>
            </p:cNvCxnSpPr>
            <p:nvPr/>
          </p:nvCxnSpPr>
          <p:spPr>
            <a:xfrm>
              <a:off x="6513689" y="203433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77B82087-D75A-AFEF-5147-B8FAD01822F1}"/>
                </a:ext>
              </a:extLst>
            </p:cNvPr>
            <p:cNvCxnSpPr>
              <a:cxnSpLocks/>
            </p:cNvCxnSpPr>
            <p:nvPr/>
          </p:nvCxnSpPr>
          <p:spPr>
            <a:xfrm>
              <a:off x="6513689" y="263631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5CC56185-9C3C-F93B-6E91-86BE2003E249}"/>
                </a:ext>
              </a:extLst>
            </p:cNvPr>
            <p:cNvCxnSpPr>
              <a:cxnSpLocks/>
            </p:cNvCxnSpPr>
            <p:nvPr/>
          </p:nvCxnSpPr>
          <p:spPr>
            <a:xfrm>
              <a:off x="6513689" y="3238299"/>
              <a:ext cx="494171"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sp>
          <p:nvSpPr>
            <p:cNvPr id="22" name="Google Shape;448;p46">
              <a:extLst>
                <a:ext uri="{FF2B5EF4-FFF2-40B4-BE49-F238E27FC236}">
                  <a16:creationId xmlns:a16="http://schemas.microsoft.com/office/drawing/2014/main" id="{0939CF31-A985-48F3-372C-08003934F56B}"/>
                </a:ext>
              </a:extLst>
            </p:cNvPr>
            <p:cNvSpPr txBox="1"/>
            <p:nvPr/>
          </p:nvSpPr>
          <p:spPr>
            <a:xfrm>
              <a:off x="7007860" y="1247042"/>
              <a:ext cx="1332681"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Device ID</a:t>
              </a:r>
              <a:endParaRPr sz="1800" b="1" dirty="0">
                <a:solidFill>
                  <a:schemeClr val="dk1"/>
                </a:solidFill>
                <a:latin typeface="Manrope"/>
                <a:ea typeface="Manrope"/>
                <a:cs typeface="Manrope"/>
                <a:sym typeface="Manrope"/>
              </a:endParaRPr>
            </a:p>
          </p:txBody>
        </p:sp>
        <p:sp>
          <p:nvSpPr>
            <p:cNvPr id="23" name="Google Shape;448;p46">
              <a:extLst>
                <a:ext uri="{FF2B5EF4-FFF2-40B4-BE49-F238E27FC236}">
                  <a16:creationId xmlns:a16="http://schemas.microsoft.com/office/drawing/2014/main" id="{6FF1E729-D209-E4FF-0CFA-4589B31E2543}"/>
                </a:ext>
              </a:extLst>
            </p:cNvPr>
            <p:cNvSpPr txBox="1"/>
            <p:nvPr/>
          </p:nvSpPr>
          <p:spPr>
            <a:xfrm>
              <a:off x="7007860" y="1875435"/>
              <a:ext cx="1485996"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Mail Status</a:t>
              </a:r>
              <a:endParaRPr sz="1800" b="1" dirty="0">
                <a:solidFill>
                  <a:schemeClr val="dk1"/>
                </a:solidFill>
                <a:latin typeface="Manrope"/>
                <a:ea typeface="Manrope"/>
                <a:cs typeface="Manrope"/>
                <a:sym typeface="Manrope"/>
              </a:endParaRPr>
            </a:p>
          </p:txBody>
        </p:sp>
        <p:sp>
          <p:nvSpPr>
            <p:cNvPr id="24" name="Google Shape;448;p46">
              <a:extLst>
                <a:ext uri="{FF2B5EF4-FFF2-40B4-BE49-F238E27FC236}">
                  <a16:creationId xmlns:a16="http://schemas.microsoft.com/office/drawing/2014/main" id="{CAC78D7F-AA8D-727E-6B9E-0F56A8188C50}"/>
                </a:ext>
              </a:extLst>
            </p:cNvPr>
            <p:cNvSpPr txBox="1"/>
            <p:nvPr/>
          </p:nvSpPr>
          <p:spPr>
            <a:xfrm>
              <a:off x="6931202" y="2452882"/>
              <a:ext cx="1485996"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Battery ID</a:t>
              </a:r>
              <a:endParaRPr sz="1800" b="1" dirty="0">
                <a:solidFill>
                  <a:schemeClr val="dk1"/>
                </a:solidFill>
                <a:latin typeface="Manrope"/>
                <a:ea typeface="Manrope"/>
                <a:cs typeface="Manrope"/>
                <a:sym typeface="Manrope"/>
              </a:endParaRPr>
            </a:p>
          </p:txBody>
        </p:sp>
        <p:sp>
          <p:nvSpPr>
            <p:cNvPr id="25" name="Google Shape;448;p46">
              <a:extLst>
                <a:ext uri="{FF2B5EF4-FFF2-40B4-BE49-F238E27FC236}">
                  <a16:creationId xmlns:a16="http://schemas.microsoft.com/office/drawing/2014/main" id="{BA9C5206-1C40-FF2D-6A82-646B7E016786}"/>
                </a:ext>
              </a:extLst>
            </p:cNvPr>
            <p:cNvSpPr txBox="1"/>
            <p:nvPr/>
          </p:nvSpPr>
          <p:spPr>
            <a:xfrm>
              <a:off x="6931202" y="3224015"/>
              <a:ext cx="1485996"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Battery Status</a:t>
              </a:r>
              <a:endParaRPr sz="1800" b="1" dirty="0">
                <a:solidFill>
                  <a:schemeClr val="dk1"/>
                </a:solidFill>
                <a:latin typeface="Manrope"/>
                <a:ea typeface="Manrope"/>
                <a:cs typeface="Manrope"/>
                <a:sym typeface="Manrope"/>
              </a:endParaRPr>
            </a:p>
          </p:txBody>
        </p:sp>
      </p:grpSp>
      <p:pic>
        <p:nvPicPr>
          <p:cNvPr id="4" name="Picture 3">
            <a:extLst>
              <a:ext uri="{FF2B5EF4-FFF2-40B4-BE49-F238E27FC236}">
                <a16:creationId xmlns:a16="http://schemas.microsoft.com/office/drawing/2014/main" id="{BA30633A-55D4-FBE6-4A29-B1848DA57186}"/>
              </a:ext>
            </a:extLst>
          </p:cNvPr>
          <p:cNvPicPr>
            <a:picLocks noChangeAspect="1"/>
          </p:cNvPicPr>
          <p:nvPr/>
        </p:nvPicPr>
        <p:blipFill>
          <a:blip r:embed="rId3">
            <a:duotone>
              <a:schemeClr val="accent1">
                <a:shade val="45000"/>
                <a:satMod val="135000"/>
              </a:schemeClr>
              <a:prstClr val="white"/>
            </a:duotone>
          </a:blip>
          <a:stretch>
            <a:fillRect/>
          </a:stretch>
        </p:blipFill>
        <p:spPr>
          <a:xfrm>
            <a:off x="1765659" y="1912066"/>
            <a:ext cx="1004383" cy="1004383"/>
          </a:xfrm>
          <a:prstGeom prst="rect">
            <a:avLst/>
          </a:prstGeom>
        </p:spPr>
      </p:pic>
      <p:sp>
        <p:nvSpPr>
          <p:cNvPr id="5" name="Google Shape;447;p46">
            <a:extLst>
              <a:ext uri="{FF2B5EF4-FFF2-40B4-BE49-F238E27FC236}">
                <a16:creationId xmlns:a16="http://schemas.microsoft.com/office/drawing/2014/main" id="{763AD0A1-3DE8-164C-35A9-675601EA830C}"/>
              </a:ext>
            </a:extLst>
          </p:cNvPr>
          <p:cNvSpPr txBox="1"/>
          <p:nvPr/>
        </p:nvSpPr>
        <p:spPr>
          <a:xfrm>
            <a:off x="1121939" y="2613018"/>
            <a:ext cx="2291822" cy="549003"/>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Decode the Payload</a:t>
            </a:r>
            <a:endParaRPr b="1" dirty="0">
              <a:solidFill>
                <a:schemeClr val="dk1"/>
              </a:solidFill>
              <a:latin typeface="Manrope"/>
              <a:ea typeface="Manrope"/>
              <a:cs typeface="Manrope"/>
              <a:sym typeface="Manrope"/>
            </a:endParaRPr>
          </a:p>
        </p:txBody>
      </p:sp>
    </p:spTree>
    <p:extLst>
      <p:ext uri="{BB962C8B-B14F-4D97-AF65-F5344CB8AC3E}">
        <p14:creationId xmlns:p14="http://schemas.microsoft.com/office/powerpoint/2010/main" val="1885519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1000" fill="hold"/>
                                        <p:tgtEl>
                                          <p:spTgt spid="26"/>
                                        </p:tgtEl>
                                        <p:attrNameLst>
                                          <p:attrName>ppt_x</p:attrName>
                                        </p:attrNameLst>
                                      </p:cBhvr>
                                      <p:tavLst>
                                        <p:tav tm="0">
                                          <p:val>
                                            <p:strVal val="0-#ppt_w/2"/>
                                          </p:val>
                                        </p:tav>
                                        <p:tav tm="100000">
                                          <p:val>
                                            <p:strVal val="#ppt_x"/>
                                          </p:val>
                                        </p:tav>
                                      </p:tavLst>
                                    </p:anim>
                                    <p:anim calcmode="lin" valueType="num">
                                      <p:cBhvr additive="base">
                                        <p:cTn id="8" dur="10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A4F9E5-EEA9-5CFA-E976-22575E773607}"/>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9BD34024-3D0B-9F6D-1005-7B81EFB604F2}"/>
              </a:ext>
            </a:extLst>
          </p:cNvPr>
          <p:cNvSpPr/>
          <p:nvPr/>
        </p:nvSpPr>
        <p:spPr>
          <a:xfrm>
            <a:off x="3494049" y="191433"/>
            <a:ext cx="4854497" cy="4522999"/>
          </a:xfrm>
          <a:prstGeom prst="rect">
            <a:avLst/>
          </a:prstGeom>
          <a:solidFill>
            <a:schemeClr val="accent1">
              <a:lumMod val="20000"/>
              <a:lumOff val="80000"/>
            </a:schemeClr>
          </a:solidFill>
          <a:ln>
            <a:solidFill>
              <a:schemeClr val="accent1"/>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cxnSp>
        <p:nvCxnSpPr>
          <p:cNvPr id="29" name="Straight Arrow Connector 28">
            <a:extLst>
              <a:ext uri="{FF2B5EF4-FFF2-40B4-BE49-F238E27FC236}">
                <a16:creationId xmlns:a16="http://schemas.microsoft.com/office/drawing/2014/main" id="{DCA29A35-07CD-0597-DF1A-C4AAABD08EAD}"/>
              </a:ext>
            </a:extLst>
          </p:cNvPr>
          <p:cNvCxnSpPr>
            <a:cxnSpLocks/>
            <a:endCxn id="36" idx="1"/>
          </p:cNvCxnSpPr>
          <p:nvPr/>
        </p:nvCxnSpPr>
        <p:spPr>
          <a:xfrm flipV="1">
            <a:off x="2256959" y="693625"/>
            <a:ext cx="3106391" cy="947567"/>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pic>
        <p:nvPicPr>
          <p:cNvPr id="36" name="Picture 35">
            <a:extLst>
              <a:ext uri="{FF2B5EF4-FFF2-40B4-BE49-F238E27FC236}">
                <a16:creationId xmlns:a16="http://schemas.microsoft.com/office/drawing/2014/main" id="{2B9FFB52-EAFF-D04C-8D81-56790E364F24}"/>
              </a:ext>
            </a:extLst>
          </p:cNvPr>
          <p:cNvPicPr>
            <a:picLocks noChangeAspect="1"/>
          </p:cNvPicPr>
          <p:nvPr/>
        </p:nvPicPr>
        <p:blipFill>
          <a:blip r:embed="rId3">
            <a:duotone>
              <a:schemeClr val="accent1">
                <a:shade val="45000"/>
                <a:satMod val="135000"/>
              </a:schemeClr>
              <a:prstClr val="white"/>
            </a:duotone>
          </a:blip>
          <a:stretch>
            <a:fillRect/>
          </a:stretch>
        </p:blipFill>
        <p:spPr>
          <a:xfrm>
            <a:off x="5363350" y="191433"/>
            <a:ext cx="1004383" cy="1004383"/>
          </a:xfrm>
          <a:prstGeom prst="rect">
            <a:avLst/>
          </a:prstGeom>
        </p:spPr>
      </p:pic>
      <p:sp>
        <p:nvSpPr>
          <p:cNvPr id="37" name="Google Shape;447;p46">
            <a:extLst>
              <a:ext uri="{FF2B5EF4-FFF2-40B4-BE49-F238E27FC236}">
                <a16:creationId xmlns:a16="http://schemas.microsoft.com/office/drawing/2014/main" id="{7CECA8E2-5D04-0DB1-D0E9-AABA4BDD7F35}"/>
              </a:ext>
            </a:extLst>
          </p:cNvPr>
          <p:cNvSpPr txBox="1"/>
          <p:nvPr/>
        </p:nvSpPr>
        <p:spPr>
          <a:xfrm>
            <a:off x="4719630" y="892385"/>
            <a:ext cx="2291822" cy="549003"/>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Decode the Payload</a:t>
            </a:r>
            <a:endParaRPr b="1" dirty="0">
              <a:solidFill>
                <a:schemeClr val="dk1"/>
              </a:solidFill>
              <a:latin typeface="Manrope"/>
              <a:ea typeface="Manrope"/>
              <a:cs typeface="Manrope"/>
              <a:sym typeface="Manrope"/>
            </a:endParaRPr>
          </a:p>
        </p:txBody>
      </p:sp>
      <p:pic>
        <p:nvPicPr>
          <p:cNvPr id="38" name="Picture 37">
            <a:extLst>
              <a:ext uri="{FF2B5EF4-FFF2-40B4-BE49-F238E27FC236}">
                <a16:creationId xmlns:a16="http://schemas.microsoft.com/office/drawing/2014/main" id="{B2BF6D1D-93C3-828B-D3E5-A7B073E20BAF}"/>
              </a:ext>
            </a:extLst>
          </p:cNvPr>
          <p:cNvPicPr>
            <a:picLocks noChangeAspect="1"/>
          </p:cNvPicPr>
          <p:nvPr/>
        </p:nvPicPr>
        <p:blipFill>
          <a:blip r:embed="rId4"/>
          <a:srcRect/>
          <a:stretch/>
        </p:blipFill>
        <p:spPr>
          <a:xfrm>
            <a:off x="3849340" y="1849789"/>
            <a:ext cx="769773" cy="766565"/>
          </a:xfrm>
          <a:prstGeom prst="rect">
            <a:avLst/>
          </a:prstGeom>
        </p:spPr>
      </p:pic>
      <p:sp>
        <p:nvSpPr>
          <p:cNvPr id="39" name="Google Shape;447;p46">
            <a:extLst>
              <a:ext uri="{FF2B5EF4-FFF2-40B4-BE49-F238E27FC236}">
                <a16:creationId xmlns:a16="http://schemas.microsoft.com/office/drawing/2014/main" id="{31270B1E-ECEE-455E-E316-01EC2B853D61}"/>
              </a:ext>
            </a:extLst>
          </p:cNvPr>
          <p:cNvSpPr txBox="1"/>
          <p:nvPr/>
        </p:nvSpPr>
        <p:spPr>
          <a:xfrm>
            <a:off x="3581814" y="2445832"/>
            <a:ext cx="1397714" cy="35238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Device ID</a:t>
            </a:r>
            <a:endParaRPr b="1" dirty="0">
              <a:solidFill>
                <a:schemeClr val="dk1"/>
              </a:solidFill>
              <a:latin typeface="Manrope"/>
              <a:ea typeface="Manrope"/>
              <a:cs typeface="Manrope"/>
              <a:sym typeface="Manrope"/>
            </a:endParaRPr>
          </a:p>
        </p:txBody>
      </p:sp>
      <p:pic>
        <p:nvPicPr>
          <p:cNvPr id="44" name="Picture 43">
            <a:extLst>
              <a:ext uri="{FF2B5EF4-FFF2-40B4-BE49-F238E27FC236}">
                <a16:creationId xmlns:a16="http://schemas.microsoft.com/office/drawing/2014/main" id="{6E2441F4-A867-C8CE-1678-4AF3DE0463D7}"/>
              </a:ext>
            </a:extLst>
          </p:cNvPr>
          <p:cNvPicPr>
            <a:picLocks noChangeAspect="1"/>
          </p:cNvPicPr>
          <p:nvPr/>
        </p:nvPicPr>
        <p:blipFill>
          <a:blip r:embed="rId5">
            <a:duotone>
              <a:schemeClr val="accent1">
                <a:shade val="45000"/>
                <a:satMod val="135000"/>
              </a:schemeClr>
              <a:prstClr val="white"/>
            </a:duotone>
          </a:blip>
          <a:stretch>
            <a:fillRect/>
          </a:stretch>
        </p:blipFill>
        <p:spPr>
          <a:xfrm>
            <a:off x="7205980" y="1803580"/>
            <a:ext cx="769773" cy="769773"/>
          </a:xfrm>
          <a:prstGeom prst="rect">
            <a:avLst/>
          </a:prstGeom>
        </p:spPr>
      </p:pic>
      <p:sp>
        <p:nvSpPr>
          <p:cNvPr id="45" name="Google Shape;447;p46">
            <a:extLst>
              <a:ext uri="{FF2B5EF4-FFF2-40B4-BE49-F238E27FC236}">
                <a16:creationId xmlns:a16="http://schemas.microsoft.com/office/drawing/2014/main" id="{EEB24918-8CE0-C0AF-3BF3-18764977369C}"/>
              </a:ext>
            </a:extLst>
          </p:cNvPr>
          <p:cNvSpPr txBox="1"/>
          <p:nvPr/>
        </p:nvSpPr>
        <p:spPr>
          <a:xfrm>
            <a:off x="6892009" y="2447173"/>
            <a:ext cx="1397714" cy="35238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Data</a:t>
            </a:r>
            <a:endParaRPr b="1" dirty="0">
              <a:solidFill>
                <a:schemeClr val="dk1"/>
              </a:solidFill>
              <a:latin typeface="Manrope"/>
              <a:ea typeface="Manrope"/>
              <a:cs typeface="Manrope"/>
              <a:sym typeface="Manrope"/>
            </a:endParaRPr>
          </a:p>
        </p:txBody>
      </p:sp>
      <p:cxnSp>
        <p:nvCxnSpPr>
          <p:cNvPr id="46" name="Straight Arrow Connector 45">
            <a:extLst>
              <a:ext uri="{FF2B5EF4-FFF2-40B4-BE49-F238E27FC236}">
                <a16:creationId xmlns:a16="http://schemas.microsoft.com/office/drawing/2014/main" id="{486256E6-85C0-03A0-D6C2-B6903EE36EE2}"/>
              </a:ext>
            </a:extLst>
          </p:cNvPr>
          <p:cNvCxnSpPr>
            <a:cxnSpLocks/>
            <a:stCxn id="37" idx="2"/>
            <a:endCxn id="38" idx="3"/>
          </p:cNvCxnSpPr>
          <p:nvPr/>
        </p:nvCxnSpPr>
        <p:spPr>
          <a:xfrm flipH="1">
            <a:off x="4619113" y="1441388"/>
            <a:ext cx="1246428" cy="791684"/>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237F0E77-5453-8E31-86C8-8271545ECB33}"/>
              </a:ext>
            </a:extLst>
          </p:cNvPr>
          <p:cNvCxnSpPr>
            <a:cxnSpLocks/>
            <a:stCxn id="37" idx="2"/>
            <a:endCxn id="44" idx="1"/>
          </p:cNvCxnSpPr>
          <p:nvPr/>
        </p:nvCxnSpPr>
        <p:spPr>
          <a:xfrm>
            <a:off x="5865541" y="1441388"/>
            <a:ext cx="1340439" cy="747079"/>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pic>
        <p:nvPicPr>
          <p:cNvPr id="57" name="Picture 56">
            <a:extLst>
              <a:ext uri="{FF2B5EF4-FFF2-40B4-BE49-F238E27FC236}">
                <a16:creationId xmlns:a16="http://schemas.microsoft.com/office/drawing/2014/main" id="{A2DC1721-45F7-FBD6-AF0F-852F1FD45A3B}"/>
              </a:ext>
            </a:extLst>
          </p:cNvPr>
          <p:cNvPicPr>
            <a:picLocks noChangeAspect="1"/>
          </p:cNvPicPr>
          <p:nvPr/>
        </p:nvPicPr>
        <p:blipFill>
          <a:blip r:embed="rId6"/>
          <a:stretch>
            <a:fillRect/>
          </a:stretch>
        </p:blipFill>
        <p:spPr>
          <a:xfrm>
            <a:off x="5101374" y="3736679"/>
            <a:ext cx="651168" cy="651168"/>
          </a:xfrm>
          <a:prstGeom prst="rect">
            <a:avLst/>
          </a:prstGeom>
        </p:spPr>
      </p:pic>
      <p:cxnSp>
        <p:nvCxnSpPr>
          <p:cNvPr id="58" name="Straight Arrow Connector 57">
            <a:extLst>
              <a:ext uri="{FF2B5EF4-FFF2-40B4-BE49-F238E27FC236}">
                <a16:creationId xmlns:a16="http://schemas.microsoft.com/office/drawing/2014/main" id="{AC5D357D-5CBB-7AA0-6870-57BBB7265299}"/>
              </a:ext>
            </a:extLst>
          </p:cNvPr>
          <p:cNvCxnSpPr>
            <a:cxnSpLocks/>
          </p:cNvCxnSpPr>
          <p:nvPr/>
        </p:nvCxnSpPr>
        <p:spPr>
          <a:xfrm flipH="1">
            <a:off x="6823708" y="2777448"/>
            <a:ext cx="767158" cy="870719"/>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pic>
        <p:nvPicPr>
          <p:cNvPr id="59" name="Graphic 58" descr="Envelope outline">
            <a:extLst>
              <a:ext uri="{FF2B5EF4-FFF2-40B4-BE49-F238E27FC236}">
                <a16:creationId xmlns:a16="http://schemas.microsoft.com/office/drawing/2014/main" id="{0906F1CC-B12C-0997-7C77-170713F36B6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366508" y="3610588"/>
            <a:ext cx="914400" cy="914400"/>
          </a:xfrm>
          <a:prstGeom prst="rect">
            <a:avLst/>
          </a:prstGeom>
        </p:spPr>
      </p:pic>
      <p:cxnSp>
        <p:nvCxnSpPr>
          <p:cNvPr id="63" name="Straight Arrow Connector 62">
            <a:extLst>
              <a:ext uri="{FF2B5EF4-FFF2-40B4-BE49-F238E27FC236}">
                <a16:creationId xmlns:a16="http://schemas.microsoft.com/office/drawing/2014/main" id="{5A6C1335-EF76-FEED-91E9-51596705DF5E}"/>
              </a:ext>
            </a:extLst>
          </p:cNvPr>
          <p:cNvCxnSpPr>
            <a:cxnSpLocks/>
            <a:stCxn id="45" idx="2"/>
            <a:endCxn id="57" idx="0"/>
          </p:cNvCxnSpPr>
          <p:nvPr/>
        </p:nvCxnSpPr>
        <p:spPr>
          <a:xfrm flipH="1">
            <a:off x="5426958" y="2799555"/>
            <a:ext cx="2163908" cy="937124"/>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68" name="Straight Arrow Connector 67">
            <a:extLst>
              <a:ext uri="{FF2B5EF4-FFF2-40B4-BE49-F238E27FC236}">
                <a16:creationId xmlns:a16="http://schemas.microsoft.com/office/drawing/2014/main" id="{2E4BBF36-011C-AEF3-075C-2CB1F1A9B873}"/>
              </a:ext>
            </a:extLst>
          </p:cNvPr>
          <p:cNvCxnSpPr>
            <a:cxnSpLocks/>
            <a:stCxn id="39" idx="2"/>
          </p:cNvCxnSpPr>
          <p:nvPr/>
        </p:nvCxnSpPr>
        <p:spPr>
          <a:xfrm>
            <a:off x="4280671" y="2798214"/>
            <a:ext cx="2085837" cy="525521"/>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C4F762A0-C854-22F2-47C5-0551DED29A85}"/>
              </a:ext>
            </a:extLst>
          </p:cNvPr>
          <p:cNvCxnSpPr>
            <a:cxnSpLocks/>
            <a:stCxn id="39" idx="2"/>
          </p:cNvCxnSpPr>
          <p:nvPr/>
        </p:nvCxnSpPr>
        <p:spPr>
          <a:xfrm>
            <a:off x="4280671" y="2798214"/>
            <a:ext cx="2886672" cy="480126"/>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sp>
        <p:nvSpPr>
          <p:cNvPr id="75" name="Google Shape;447;p46">
            <a:extLst>
              <a:ext uri="{FF2B5EF4-FFF2-40B4-BE49-F238E27FC236}">
                <a16:creationId xmlns:a16="http://schemas.microsoft.com/office/drawing/2014/main" id="{17D4D554-D567-263A-1217-A8148CA26DE7}"/>
              </a:ext>
            </a:extLst>
          </p:cNvPr>
          <p:cNvSpPr txBox="1"/>
          <p:nvPr/>
        </p:nvSpPr>
        <p:spPr>
          <a:xfrm>
            <a:off x="4728101" y="4362050"/>
            <a:ext cx="1397714" cy="35238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Website</a:t>
            </a:r>
            <a:endParaRPr b="1" dirty="0">
              <a:solidFill>
                <a:schemeClr val="dk1"/>
              </a:solidFill>
              <a:latin typeface="Manrope"/>
              <a:ea typeface="Manrope"/>
              <a:cs typeface="Manrope"/>
              <a:sym typeface="Manrope"/>
            </a:endParaRPr>
          </a:p>
        </p:txBody>
      </p:sp>
      <p:sp>
        <p:nvSpPr>
          <p:cNvPr id="76" name="Google Shape;447;p46">
            <a:extLst>
              <a:ext uri="{FF2B5EF4-FFF2-40B4-BE49-F238E27FC236}">
                <a16:creationId xmlns:a16="http://schemas.microsoft.com/office/drawing/2014/main" id="{6E998AF7-79D8-BBE9-474A-494CDFF20055}"/>
              </a:ext>
            </a:extLst>
          </p:cNvPr>
          <p:cNvSpPr txBox="1"/>
          <p:nvPr/>
        </p:nvSpPr>
        <p:spPr>
          <a:xfrm>
            <a:off x="6125815" y="4351119"/>
            <a:ext cx="1397714" cy="35238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dk1"/>
                </a:solidFill>
                <a:latin typeface="Manrope"/>
                <a:ea typeface="Manrope"/>
                <a:cs typeface="Manrope"/>
                <a:sym typeface="Manrope"/>
              </a:rPr>
              <a:t>Mail</a:t>
            </a:r>
            <a:endParaRPr b="1" dirty="0">
              <a:solidFill>
                <a:schemeClr val="dk1"/>
              </a:solidFill>
              <a:latin typeface="Manrope"/>
              <a:ea typeface="Manrope"/>
              <a:cs typeface="Manrope"/>
              <a:sym typeface="Manrope"/>
            </a:endParaRPr>
          </a:p>
        </p:txBody>
      </p:sp>
      <p:grpSp>
        <p:nvGrpSpPr>
          <p:cNvPr id="82" name="Group 81">
            <a:extLst>
              <a:ext uri="{FF2B5EF4-FFF2-40B4-BE49-F238E27FC236}">
                <a16:creationId xmlns:a16="http://schemas.microsoft.com/office/drawing/2014/main" id="{2BCF703B-0AFE-5A0F-0CBF-14E1F4D7E782}"/>
              </a:ext>
            </a:extLst>
          </p:cNvPr>
          <p:cNvGrpSpPr/>
          <p:nvPr/>
        </p:nvGrpSpPr>
        <p:grpSpPr>
          <a:xfrm>
            <a:off x="-275547" y="1156206"/>
            <a:ext cx="4168638" cy="1529229"/>
            <a:chOff x="-275547" y="1948686"/>
            <a:chExt cx="4168638" cy="1529229"/>
          </a:xfrm>
        </p:grpSpPr>
        <p:pic>
          <p:nvPicPr>
            <p:cNvPr id="80" name="Graphic 79" descr="Server with solid fill">
              <a:extLst>
                <a:ext uri="{FF2B5EF4-FFF2-40B4-BE49-F238E27FC236}">
                  <a16:creationId xmlns:a16="http://schemas.microsoft.com/office/drawing/2014/main" id="{3EC6759C-2917-CA97-8522-42A17B73AF7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360586" y="1948686"/>
              <a:ext cx="896373" cy="896374"/>
            </a:xfrm>
            <a:prstGeom prst="rect">
              <a:avLst/>
            </a:prstGeom>
          </p:spPr>
        </p:pic>
        <p:sp>
          <p:nvSpPr>
            <p:cNvPr id="81" name="Google Shape;447;p46">
              <a:extLst>
                <a:ext uri="{FF2B5EF4-FFF2-40B4-BE49-F238E27FC236}">
                  <a16:creationId xmlns:a16="http://schemas.microsoft.com/office/drawing/2014/main" id="{5B97657E-599A-D0DE-5874-7B83423F649E}"/>
                </a:ext>
              </a:extLst>
            </p:cNvPr>
            <p:cNvSpPr txBox="1"/>
            <p:nvPr/>
          </p:nvSpPr>
          <p:spPr>
            <a:xfrm>
              <a:off x="-275547" y="2655063"/>
              <a:ext cx="4168638" cy="822852"/>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Application Layer</a:t>
              </a:r>
              <a:endParaRPr sz="1800" b="1" dirty="0">
                <a:solidFill>
                  <a:schemeClr val="dk1"/>
                </a:solidFill>
                <a:latin typeface="Manrope"/>
                <a:ea typeface="Manrope"/>
                <a:cs typeface="Manrope"/>
                <a:sym typeface="Manrope"/>
              </a:endParaRPr>
            </a:p>
          </p:txBody>
        </p:sp>
      </p:grpSp>
      <p:sp>
        <p:nvSpPr>
          <p:cNvPr id="84" name="Google Shape;447;p46">
            <a:extLst>
              <a:ext uri="{FF2B5EF4-FFF2-40B4-BE49-F238E27FC236}">
                <a16:creationId xmlns:a16="http://schemas.microsoft.com/office/drawing/2014/main" id="{DB6F58D1-9EA3-99D2-6097-D211674D7102}"/>
              </a:ext>
            </a:extLst>
          </p:cNvPr>
          <p:cNvSpPr txBox="1"/>
          <p:nvPr/>
        </p:nvSpPr>
        <p:spPr>
          <a:xfrm>
            <a:off x="1136746" y="3426742"/>
            <a:ext cx="1344052" cy="36708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server.py</a:t>
            </a:r>
            <a:endParaRPr sz="1800" b="1" dirty="0">
              <a:solidFill>
                <a:schemeClr val="dk1"/>
              </a:solidFill>
              <a:latin typeface="Manrope"/>
              <a:ea typeface="Manrope"/>
              <a:cs typeface="Manrope"/>
              <a:sym typeface="Manrope"/>
            </a:endParaRPr>
          </a:p>
        </p:txBody>
      </p:sp>
      <p:sp>
        <p:nvSpPr>
          <p:cNvPr id="85" name="Google Shape;447;p46">
            <a:extLst>
              <a:ext uri="{FF2B5EF4-FFF2-40B4-BE49-F238E27FC236}">
                <a16:creationId xmlns:a16="http://schemas.microsoft.com/office/drawing/2014/main" id="{BD8E2F81-2501-7F54-39D0-3489A001BC4D}"/>
              </a:ext>
            </a:extLst>
          </p:cNvPr>
          <p:cNvSpPr txBox="1"/>
          <p:nvPr/>
        </p:nvSpPr>
        <p:spPr>
          <a:xfrm>
            <a:off x="1132103" y="4472048"/>
            <a:ext cx="1344052" cy="36708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Machine</a:t>
            </a:r>
            <a:endParaRPr sz="1800" b="1" dirty="0">
              <a:solidFill>
                <a:schemeClr val="dk1"/>
              </a:solidFill>
              <a:latin typeface="Manrope"/>
              <a:ea typeface="Manrope"/>
              <a:cs typeface="Manrope"/>
              <a:sym typeface="Manrope"/>
            </a:endParaRPr>
          </a:p>
        </p:txBody>
      </p:sp>
      <p:pic>
        <p:nvPicPr>
          <p:cNvPr id="1026" name="Picture 2">
            <a:extLst>
              <a:ext uri="{FF2B5EF4-FFF2-40B4-BE49-F238E27FC236}">
                <a16:creationId xmlns:a16="http://schemas.microsoft.com/office/drawing/2014/main" id="{B0EFFAF0-A278-A61A-E00C-ECF77F89C7E2}"/>
              </a:ext>
            </a:extLst>
          </p:cNvPr>
          <p:cNvPicPr>
            <a:picLocks noChangeAspect="1" noChangeArrowheads="1"/>
          </p:cNvPicPr>
          <p:nvPr/>
        </p:nvPicPr>
        <p:blipFill>
          <a:blip r:embed="rId11">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567546" y="2971582"/>
            <a:ext cx="482452" cy="482450"/>
          </a:xfrm>
          <a:prstGeom prst="rect">
            <a:avLst/>
          </a:prstGeom>
          <a:noFill/>
          <a:extLst>
            <a:ext uri="{909E8E84-426E-40DD-AFC4-6F175D3DCCD1}">
              <a14:hiddenFill xmlns:a14="http://schemas.microsoft.com/office/drawing/2010/main">
                <a:solidFill>
                  <a:srgbClr val="FFFFFF"/>
                </a:solidFill>
              </a14:hiddenFill>
            </a:ext>
          </a:extLst>
        </p:spPr>
      </p:pic>
      <p:pic>
        <p:nvPicPr>
          <p:cNvPr id="88" name="Graphic 87">
            <a:extLst>
              <a:ext uri="{FF2B5EF4-FFF2-40B4-BE49-F238E27FC236}">
                <a16:creationId xmlns:a16="http://schemas.microsoft.com/office/drawing/2014/main" id="{730EA2CA-A67D-AF0C-616B-DEB82918F17D}"/>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580172" y="4054546"/>
            <a:ext cx="457200" cy="457200"/>
          </a:xfrm>
          <a:prstGeom prst="rect">
            <a:avLst/>
          </a:prstGeom>
        </p:spPr>
      </p:pic>
      <p:cxnSp>
        <p:nvCxnSpPr>
          <p:cNvPr id="89" name="Straight Arrow Connector 88">
            <a:extLst>
              <a:ext uri="{FF2B5EF4-FFF2-40B4-BE49-F238E27FC236}">
                <a16:creationId xmlns:a16="http://schemas.microsoft.com/office/drawing/2014/main" id="{AC018178-108B-1141-1323-7F954D6FCE5A}"/>
              </a:ext>
            </a:extLst>
          </p:cNvPr>
          <p:cNvCxnSpPr>
            <a:cxnSpLocks/>
            <a:endCxn id="1026" idx="3"/>
          </p:cNvCxnSpPr>
          <p:nvPr/>
        </p:nvCxnSpPr>
        <p:spPr>
          <a:xfrm flipH="1">
            <a:off x="2049998" y="2551998"/>
            <a:ext cx="1444051" cy="66080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3" name="Straight Arrow Connector 92">
            <a:extLst>
              <a:ext uri="{FF2B5EF4-FFF2-40B4-BE49-F238E27FC236}">
                <a16:creationId xmlns:a16="http://schemas.microsoft.com/office/drawing/2014/main" id="{53089679-226E-EC3F-0E1A-942D24DCF0B4}"/>
              </a:ext>
            </a:extLst>
          </p:cNvPr>
          <p:cNvCxnSpPr>
            <a:cxnSpLocks/>
            <a:stCxn id="84" idx="2"/>
            <a:endCxn id="88" idx="0"/>
          </p:cNvCxnSpPr>
          <p:nvPr/>
        </p:nvCxnSpPr>
        <p:spPr>
          <a:xfrm>
            <a:off x="1808772" y="3793823"/>
            <a:ext cx="0" cy="2607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33475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47">
          <a:extLst>
            <a:ext uri="{FF2B5EF4-FFF2-40B4-BE49-F238E27FC236}">
              <a16:creationId xmlns:a16="http://schemas.microsoft.com/office/drawing/2014/main" id="{B753C7B5-E7CE-52A0-5215-C7180426BBF3}"/>
            </a:ext>
          </a:extLst>
        </p:cNvPr>
        <p:cNvGrpSpPr/>
        <p:nvPr/>
      </p:nvGrpSpPr>
      <p:grpSpPr>
        <a:xfrm>
          <a:off x="0" y="0"/>
          <a:ext cx="0" cy="0"/>
          <a:chOff x="0" y="0"/>
          <a:chExt cx="0" cy="0"/>
        </a:xfrm>
      </p:grpSpPr>
      <p:sp>
        <p:nvSpPr>
          <p:cNvPr id="348" name="Google Shape;348;p41">
            <a:extLst>
              <a:ext uri="{FF2B5EF4-FFF2-40B4-BE49-F238E27FC236}">
                <a16:creationId xmlns:a16="http://schemas.microsoft.com/office/drawing/2014/main" id="{38B280E0-C4F3-E688-D42A-516A3648B8F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Approach</a:t>
            </a:r>
            <a:endParaRPr dirty="0"/>
          </a:p>
        </p:txBody>
      </p:sp>
      <p:sp>
        <p:nvSpPr>
          <p:cNvPr id="349" name="Google Shape;349;p41">
            <a:extLst>
              <a:ext uri="{FF2B5EF4-FFF2-40B4-BE49-F238E27FC236}">
                <a16:creationId xmlns:a16="http://schemas.microsoft.com/office/drawing/2014/main" id="{31E95893-230E-38E0-EF58-C18F0D29671F}"/>
              </a:ext>
            </a:extLst>
          </p:cNvPr>
          <p:cNvSpPr txBox="1">
            <a:spLocks noGrp="1"/>
          </p:cNvSpPr>
          <p:nvPr>
            <p:ph type="subTitle" idx="1"/>
          </p:nvPr>
        </p:nvSpPr>
        <p:spPr>
          <a:xfrm>
            <a:off x="805782" y="1786350"/>
            <a:ext cx="1626552" cy="1045800"/>
          </a:xfrm>
          <a:prstGeom prst="rect">
            <a:avLst/>
          </a:prstGeom>
        </p:spPr>
        <p:txBody>
          <a:bodyPr spcFirstLastPara="1" wrap="square" lIns="91425" tIns="91425" rIns="91425" bIns="91425" anchor="t" anchorCtr="0">
            <a:noAutofit/>
          </a:bodyPr>
          <a:lstStyle/>
          <a:p>
            <a:pPr marL="0" lvl="0" indent="0"/>
            <a:r>
              <a:rPr lang="en-US" dirty="0"/>
              <a:t>A combination of Light and Tilt Sensors to detect opening</a:t>
            </a:r>
          </a:p>
        </p:txBody>
      </p:sp>
      <p:sp>
        <p:nvSpPr>
          <p:cNvPr id="350" name="Google Shape;350;p41">
            <a:extLst>
              <a:ext uri="{FF2B5EF4-FFF2-40B4-BE49-F238E27FC236}">
                <a16:creationId xmlns:a16="http://schemas.microsoft.com/office/drawing/2014/main" id="{955136CC-CBA4-4665-5659-689E3632A439}"/>
              </a:ext>
            </a:extLst>
          </p:cNvPr>
          <p:cNvSpPr txBox="1">
            <a:spLocks noGrp="1"/>
          </p:cNvSpPr>
          <p:nvPr>
            <p:ph type="subTitle" idx="2"/>
          </p:nvPr>
        </p:nvSpPr>
        <p:spPr>
          <a:xfrm>
            <a:off x="2797007" y="1786359"/>
            <a:ext cx="1553149" cy="1045800"/>
          </a:xfrm>
          <a:prstGeom prst="rect">
            <a:avLst/>
          </a:prstGeom>
        </p:spPr>
        <p:txBody>
          <a:bodyPr spcFirstLastPara="1" wrap="square" lIns="91425" tIns="91425" rIns="91425" bIns="91425" anchor="t" anchorCtr="0">
            <a:noAutofit/>
          </a:bodyPr>
          <a:lstStyle/>
          <a:p>
            <a:pPr marL="0" indent="0"/>
            <a:r>
              <a:rPr lang="en-US" dirty="0">
                <a:sym typeface="Arial"/>
              </a:rPr>
              <a:t>Use a weight sensor to detect presence if mail and classify amount</a:t>
            </a:r>
            <a:endParaRPr lang="en-US" dirty="0"/>
          </a:p>
          <a:p>
            <a:pPr marL="0" lvl="0" indent="0"/>
            <a:endParaRPr lang="en-US" dirty="0"/>
          </a:p>
        </p:txBody>
      </p:sp>
      <p:sp>
        <p:nvSpPr>
          <p:cNvPr id="351" name="Google Shape;351;p41">
            <a:extLst>
              <a:ext uri="{FF2B5EF4-FFF2-40B4-BE49-F238E27FC236}">
                <a16:creationId xmlns:a16="http://schemas.microsoft.com/office/drawing/2014/main" id="{F1B30F9A-A3D9-29DA-C907-EA5FB2CBE081}"/>
              </a:ext>
            </a:extLst>
          </p:cNvPr>
          <p:cNvSpPr txBox="1">
            <a:spLocks noGrp="1"/>
          </p:cNvSpPr>
          <p:nvPr>
            <p:ph type="subTitle" idx="3"/>
          </p:nvPr>
        </p:nvSpPr>
        <p:spPr>
          <a:xfrm>
            <a:off x="805782" y="3346400"/>
            <a:ext cx="1653774" cy="1045800"/>
          </a:xfrm>
          <a:prstGeom prst="rect">
            <a:avLst/>
          </a:prstGeom>
        </p:spPr>
        <p:txBody>
          <a:bodyPr spcFirstLastPara="1" wrap="square" lIns="91425" tIns="91425" rIns="91425" bIns="91425" anchor="t" anchorCtr="0">
            <a:noAutofit/>
          </a:bodyPr>
          <a:lstStyle/>
          <a:p>
            <a:pPr marL="0" indent="0"/>
            <a:r>
              <a:rPr lang="en-US" dirty="0"/>
              <a:t>Detecting post triggers LoRaWAN gateway notification (website/mail)</a:t>
            </a:r>
          </a:p>
          <a:p>
            <a:pPr marL="0" lvl="0" indent="0" algn="l" rtl="0">
              <a:spcBef>
                <a:spcPts val="0"/>
              </a:spcBef>
              <a:spcAft>
                <a:spcPts val="0"/>
              </a:spcAft>
              <a:buNone/>
            </a:pPr>
            <a:endParaRPr dirty="0"/>
          </a:p>
        </p:txBody>
      </p:sp>
      <p:sp>
        <p:nvSpPr>
          <p:cNvPr id="352" name="Google Shape;352;p41">
            <a:extLst>
              <a:ext uri="{FF2B5EF4-FFF2-40B4-BE49-F238E27FC236}">
                <a16:creationId xmlns:a16="http://schemas.microsoft.com/office/drawing/2014/main" id="{A381EA1D-47C5-B533-AE07-1BFF69926156}"/>
              </a:ext>
            </a:extLst>
          </p:cNvPr>
          <p:cNvSpPr txBox="1">
            <a:spLocks noGrp="1"/>
          </p:cNvSpPr>
          <p:nvPr>
            <p:ph type="subTitle" idx="4"/>
          </p:nvPr>
        </p:nvSpPr>
        <p:spPr>
          <a:xfrm>
            <a:off x="2796994" y="3346400"/>
            <a:ext cx="1553149" cy="1045800"/>
          </a:xfrm>
          <a:prstGeom prst="rect">
            <a:avLst/>
          </a:prstGeom>
        </p:spPr>
        <p:txBody>
          <a:bodyPr spcFirstLastPara="1" wrap="square" lIns="91425" tIns="91425" rIns="91425" bIns="91425" anchor="t" anchorCtr="0">
            <a:noAutofit/>
          </a:bodyPr>
          <a:lstStyle/>
          <a:p>
            <a:pPr marL="0" lvl="0" indent="0"/>
            <a:r>
              <a:rPr lang="en-US" dirty="0"/>
              <a:t>Check voltage levels, in case it drops below a threshold, alert the user</a:t>
            </a:r>
            <a:br>
              <a:rPr lang="en-US" dirty="0"/>
            </a:br>
            <a:endParaRPr dirty="0"/>
          </a:p>
        </p:txBody>
      </p:sp>
      <p:sp>
        <p:nvSpPr>
          <p:cNvPr id="353" name="Google Shape;353;p41">
            <a:extLst>
              <a:ext uri="{FF2B5EF4-FFF2-40B4-BE49-F238E27FC236}">
                <a16:creationId xmlns:a16="http://schemas.microsoft.com/office/drawing/2014/main" id="{697CB5A6-EA41-9DFC-66DE-38E025908B94}"/>
              </a:ext>
            </a:extLst>
          </p:cNvPr>
          <p:cNvSpPr txBox="1">
            <a:spLocks noGrp="1"/>
          </p:cNvSpPr>
          <p:nvPr>
            <p:ph type="subTitle" idx="7"/>
          </p:nvPr>
        </p:nvSpPr>
        <p:spPr>
          <a:xfrm>
            <a:off x="805782" y="1258579"/>
            <a:ext cx="1734674" cy="653100"/>
          </a:xfrm>
          <a:prstGeom prst="rect">
            <a:avLst/>
          </a:prstGeom>
        </p:spPr>
        <p:txBody>
          <a:bodyPr spcFirstLastPara="1" wrap="square" lIns="91425" tIns="91425" rIns="91425" bIns="91425" anchor="b" anchorCtr="0">
            <a:noAutofit/>
          </a:bodyPr>
          <a:lstStyle/>
          <a:p>
            <a:pPr marL="0" lvl="0" indent="0"/>
            <a:r>
              <a:rPr lang="en-US" dirty="0"/>
              <a:t>Detect </a:t>
            </a:r>
          </a:p>
          <a:p>
            <a:pPr marL="0" lvl="0" indent="0"/>
            <a:r>
              <a:rPr lang="en-US" dirty="0"/>
              <a:t>opening</a:t>
            </a:r>
          </a:p>
        </p:txBody>
      </p:sp>
      <p:sp>
        <p:nvSpPr>
          <p:cNvPr id="354" name="Google Shape;354;p41">
            <a:extLst>
              <a:ext uri="{FF2B5EF4-FFF2-40B4-BE49-F238E27FC236}">
                <a16:creationId xmlns:a16="http://schemas.microsoft.com/office/drawing/2014/main" id="{44AA129A-231C-68A8-86D0-AEA3FFDFAEB9}"/>
              </a:ext>
            </a:extLst>
          </p:cNvPr>
          <p:cNvSpPr txBox="1">
            <a:spLocks noGrp="1"/>
          </p:cNvSpPr>
          <p:nvPr>
            <p:ph type="subTitle" idx="8"/>
          </p:nvPr>
        </p:nvSpPr>
        <p:spPr>
          <a:xfrm>
            <a:off x="2797007" y="1258588"/>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Mail Status Detection</a:t>
            </a:r>
            <a:endParaRPr dirty="0"/>
          </a:p>
        </p:txBody>
      </p:sp>
      <p:sp>
        <p:nvSpPr>
          <p:cNvPr id="358" name="Google Shape;358;p41">
            <a:extLst>
              <a:ext uri="{FF2B5EF4-FFF2-40B4-BE49-F238E27FC236}">
                <a16:creationId xmlns:a16="http://schemas.microsoft.com/office/drawing/2014/main" id="{B40E6DBE-0552-3A75-8966-91DB5DCAD756}"/>
              </a:ext>
            </a:extLst>
          </p:cNvPr>
          <p:cNvSpPr txBox="1">
            <a:spLocks noGrp="1"/>
          </p:cNvSpPr>
          <p:nvPr>
            <p:ph type="subTitle" idx="13"/>
          </p:nvPr>
        </p:nvSpPr>
        <p:spPr>
          <a:xfrm>
            <a:off x="805782" y="2815504"/>
            <a:ext cx="1442574"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Notify personnel</a:t>
            </a:r>
            <a:endParaRPr dirty="0"/>
          </a:p>
        </p:txBody>
      </p:sp>
      <p:sp>
        <p:nvSpPr>
          <p:cNvPr id="359" name="Google Shape;359;p41">
            <a:extLst>
              <a:ext uri="{FF2B5EF4-FFF2-40B4-BE49-F238E27FC236}">
                <a16:creationId xmlns:a16="http://schemas.microsoft.com/office/drawing/2014/main" id="{DE44BF17-E394-3BFD-EE50-42A82D0FC80D}"/>
              </a:ext>
            </a:extLst>
          </p:cNvPr>
          <p:cNvSpPr txBox="1">
            <a:spLocks noGrp="1"/>
          </p:cNvSpPr>
          <p:nvPr>
            <p:ph type="subTitle" idx="14"/>
          </p:nvPr>
        </p:nvSpPr>
        <p:spPr>
          <a:xfrm>
            <a:off x="2797007" y="2815504"/>
            <a:ext cx="1978200" cy="653100"/>
          </a:xfrm>
          <a:prstGeom prst="rect">
            <a:avLst/>
          </a:prstGeom>
        </p:spPr>
        <p:txBody>
          <a:bodyPr spcFirstLastPara="1" wrap="square" lIns="91425" tIns="91425" rIns="91425" bIns="91425" anchor="b" anchorCtr="0">
            <a:noAutofit/>
          </a:bodyPr>
          <a:lstStyle/>
          <a:p>
            <a:pPr marL="0" lvl="0" indent="0"/>
            <a:r>
              <a:rPr lang="en-US" dirty="0"/>
              <a:t>Monitor </a:t>
            </a:r>
          </a:p>
          <a:p>
            <a:pPr marL="0" lvl="0" indent="0"/>
            <a:r>
              <a:rPr lang="en-US" dirty="0"/>
              <a:t>battery</a:t>
            </a:r>
          </a:p>
        </p:txBody>
      </p:sp>
      <p:cxnSp>
        <p:nvCxnSpPr>
          <p:cNvPr id="361" name="Google Shape;361;p41">
            <a:extLst>
              <a:ext uri="{FF2B5EF4-FFF2-40B4-BE49-F238E27FC236}">
                <a16:creationId xmlns:a16="http://schemas.microsoft.com/office/drawing/2014/main" id="{CA290BDF-FD00-AFC1-47D6-A16DD6B93D87}"/>
              </a:ext>
            </a:extLst>
          </p:cNvPr>
          <p:cNvCxnSpPr/>
          <p:nvPr/>
        </p:nvCxnSpPr>
        <p:spPr>
          <a:xfrm flipH="1">
            <a:off x="511206" y="1258600"/>
            <a:ext cx="3900" cy="3133800"/>
          </a:xfrm>
          <a:prstGeom prst="straightConnector1">
            <a:avLst/>
          </a:prstGeom>
          <a:noFill/>
          <a:ln w="9525" cap="flat" cmpd="sng">
            <a:solidFill>
              <a:schemeClr val="dk1"/>
            </a:solidFill>
            <a:prstDash val="solid"/>
            <a:round/>
            <a:headEnd type="none" w="med" len="med"/>
            <a:tailEnd type="none" w="med" len="med"/>
          </a:ln>
        </p:spPr>
      </p:cxnSp>
      <p:cxnSp>
        <p:nvCxnSpPr>
          <p:cNvPr id="362" name="Google Shape;362;p41">
            <a:extLst>
              <a:ext uri="{FF2B5EF4-FFF2-40B4-BE49-F238E27FC236}">
                <a16:creationId xmlns:a16="http://schemas.microsoft.com/office/drawing/2014/main" id="{4044454F-66FC-1D2E-2A84-978319302318}"/>
              </a:ext>
            </a:extLst>
          </p:cNvPr>
          <p:cNvCxnSpPr/>
          <p:nvPr/>
        </p:nvCxnSpPr>
        <p:spPr>
          <a:xfrm flipH="1">
            <a:off x="2498056" y="1258600"/>
            <a:ext cx="3900" cy="3133800"/>
          </a:xfrm>
          <a:prstGeom prst="straightConnector1">
            <a:avLst/>
          </a:prstGeom>
          <a:noFill/>
          <a:ln w="9525" cap="flat" cmpd="sng">
            <a:solidFill>
              <a:schemeClr val="dk1"/>
            </a:solidFill>
            <a:prstDash val="solid"/>
            <a:round/>
            <a:headEnd type="none" w="med" len="med"/>
            <a:tailEnd type="none" w="med" len="med"/>
          </a:ln>
        </p:spPr>
      </p:cxnSp>
      <p:cxnSp>
        <p:nvCxnSpPr>
          <p:cNvPr id="363" name="Google Shape;363;p41">
            <a:extLst>
              <a:ext uri="{FF2B5EF4-FFF2-40B4-BE49-F238E27FC236}">
                <a16:creationId xmlns:a16="http://schemas.microsoft.com/office/drawing/2014/main" id="{21F1CE20-CBEA-09C7-66AA-476607DFFCCB}"/>
              </a:ext>
            </a:extLst>
          </p:cNvPr>
          <p:cNvCxnSpPr/>
          <p:nvPr/>
        </p:nvCxnSpPr>
        <p:spPr>
          <a:xfrm flipH="1">
            <a:off x="4546240" y="1258600"/>
            <a:ext cx="3900" cy="3133800"/>
          </a:xfrm>
          <a:prstGeom prst="straightConnector1">
            <a:avLst/>
          </a:prstGeom>
          <a:noFill/>
          <a:ln w="9525" cap="flat" cmpd="sng">
            <a:solidFill>
              <a:schemeClr val="dk1"/>
            </a:solidFill>
            <a:prstDash val="solid"/>
            <a:round/>
            <a:headEnd type="none" w="med" len="med"/>
            <a:tailEnd type="none" w="med" len="med"/>
          </a:ln>
        </p:spPr>
      </p:cxnSp>
      <p:pic>
        <p:nvPicPr>
          <p:cNvPr id="13" name="Picture 12">
            <a:extLst>
              <a:ext uri="{FF2B5EF4-FFF2-40B4-BE49-F238E27FC236}">
                <a16:creationId xmlns:a16="http://schemas.microsoft.com/office/drawing/2014/main" id="{0991439C-4E13-9233-EA44-2F3E24DBC8ED}"/>
              </a:ext>
            </a:extLst>
          </p:cNvPr>
          <p:cNvPicPr>
            <a:picLocks noChangeAspect="1"/>
          </p:cNvPicPr>
          <p:nvPr/>
        </p:nvPicPr>
        <p:blipFill>
          <a:blip r:embed="rId3">
            <a:duotone>
              <a:prstClr val="black"/>
              <a:srgbClr val="595BD1">
                <a:tint val="45000"/>
                <a:satMod val="400000"/>
              </a:srgbClr>
            </a:duotone>
            <a:alphaModFix/>
          </a:blip>
          <a:srcRect/>
          <a:stretch/>
        </p:blipFill>
        <p:spPr>
          <a:xfrm>
            <a:off x="4350143" y="858044"/>
            <a:ext cx="4976737" cy="3751992"/>
          </a:xfrm>
          <a:prstGeom prst="rect">
            <a:avLst/>
          </a:prstGeom>
        </p:spPr>
      </p:pic>
    </p:spTree>
    <p:extLst>
      <p:ext uri="{BB962C8B-B14F-4D97-AF65-F5344CB8AC3E}">
        <p14:creationId xmlns:p14="http://schemas.microsoft.com/office/powerpoint/2010/main" val="2019628982"/>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1EB35-52E2-282E-9EDC-9A41A702A976}"/>
              </a:ext>
            </a:extLst>
          </p:cNvPr>
          <p:cNvSpPr>
            <a:spLocks noGrp="1"/>
          </p:cNvSpPr>
          <p:nvPr>
            <p:ph type="title"/>
          </p:nvPr>
        </p:nvSpPr>
        <p:spPr/>
        <p:txBody>
          <a:bodyPr/>
          <a:lstStyle/>
          <a:p>
            <a:r>
              <a:rPr lang="en-US" dirty="0"/>
              <a:t>Outline</a:t>
            </a:r>
          </a:p>
        </p:txBody>
      </p:sp>
      <p:sp>
        <p:nvSpPr>
          <p:cNvPr id="3" name="Subtitle 2">
            <a:extLst>
              <a:ext uri="{FF2B5EF4-FFF2-40B4-BE49-F238E27FC236}">
                <a16:creationId xmlns:a16="http://schemas.microsoft.com/office/drawing/2014/main" id="{64A6770F-33D1-7CE7-57A6-7087C22D4F76}"/>
              </a:ext>
            </a:extLst>
          </p:cNvPr>
          <p:cNvSpPr>
            <a:spLocks noGrp="1"/>
          </p:cNvSpPr>
          <p:nvPr>
            <p:ph type="subTitle" idx="1"/>
          </p:nvPr>
        </p:nvSpPr>
        <p:spPr>
          <a:xfrm>
            <a:off x="480060" y="1866025"/>
            <a:ext cx="5082540" cy="2298300"/>
          </a:xfrm>
        </p:spPr>
        <p:txBody>
          <a:bodyPr/>
          <a:lstStyle/>
          <a:p>
            <a:pPr>
              <a:buSzPct val="64000"/>
              <a:buFont typeface="Wingdings" panose="05000000000000000000" pitchFamily="2" charset="2"/>
              <a:buChar char="Ø"/>
            </a:pPr>
            <a:r>
              <a:rPr lang="en-US" sz="2800" dirty="0"/>
              <a:t>Existing Products</a:t>
            </a:r>
          </a:p>
          <a:p>
            <a:pPr>
              <a:buSzPct val="64000"/>
              <a:buFont typeface="Wingdings" panose="05000000000000000000" pitchFamily="2" charset="2"/>
              <a:buChar char="Ø"/>
            </a:pPr>
            <a:r>
              <a:rPr lang="en-US" sz="2800" dirty="0"/>
              <a:t>System Design and Process</a:t>
            </a:r>
          </a:p>
          <a:p>
            <a:pPr>
              <a:buSzPct val="64000"/>
              <a:buFont typeface="Wingdings" panose="05000000000000000000" pitchFamily="2" charset="2"/>
              <a:buChar char="Ø"/>
            </a:pPr>
            <a:r>
              <a:rPr lang="en-US" sz="2800" dirty="0"/>
              <a:t>Results</a:t>
            </a:r>
          </a:p>
          <a:p>
            <a:pPr>
              <a:buSzPct val="64000"/>
              <a:buFont typeface="Wingdings" panose="05000000000000000000" pitchFamily="2" charset="2"/>
              <a:buChar char="Ø"/>
            </a:pPr>
            <a:r>
              <a:rPr lang="en-US" sz="2800" dirty="0"/>
              <a:t>Potential Improvements</a:t>
            </a:r>
          </a:p>
          <a:p>
            <a:endParaRPr lang="en-US" dirty="0"/>
          </a:p>
        </p:txBody>
      </p:sp>
      <p:pic>
        <p:nvPicPr>
          <p:cNvPr id="6" name="Picture Placeholder 5">
            <a:extLst>
              <a:ext uri="{FF2B5EF4-FFF2-40B4-BE49-F238E27FC236}">
                <a16:creationId xmlns:a16="http://schemas.microsoft.com/office/drawing/2014/main" id="{A938BCA8-0A84-D17E-F887-B93805E6A24D}"/>
              </a:ext>
            </a:extLst>
          </p:cNvPr>
          <p:cNvPicPr>
            <a:picLocks noGrp="1" noChangeAspect="1"/>
          </p:cNvPicPr>
          <p:nvPr>
            <p:ph type="pic" idx="2"/>
          </p:nvPr>
        </p:nvPicPr>
        <p:blipFill>
          <a:blip r:embed="rId3"/>
          <a:srcRect l="4346" r="27362" b="11544"/>
          <a:stretch>
            <a:fillRect/>
          </a:stretch>
        </p:blipFill>
        <p:spPr>
          <a:xfrm>
            <a:off x="5813380" y="1506370"/>
            <a:ext cx="2673489" cy="1948030"/>
          </a:xfrm>
        </p:spPr>
      </p:pic>
    </p:spTree>
    <p:extLst>
      <p:ext uri="{BB962C8B-B14F-4D97-AF65-F5344CB8AC3E}">
        <p14:creationId xmlns:p14="http://schemas.microsoft.com/office/powerpoint/2010/main" val="1260224875"/>
      </p:ext>
    </p:extLst>
  </p:cSld>
  <p:clrMapOvr>
    <a:masterClrMapping/>
  </p:clrMapOvr>
  <p:transition spd="slow">
    <p:cove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91EEED-5820-6CBE-67C8-0A0B0C0F81C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54CB886F-A4DC-CFA8-4443-9A51FD4AAFD2}"/>
              </a:ext>
            </a:extLst>
          </p:cNvPr>
          <p:cNvSpPr>
            <a:spLocks noGrp="1"/>
          </p:cNvSpPr>
          <p:nvPr>
            <p:ph type="title"/>
          </p:nvPr>
        </p:nvSpPr>
        <p:spPr/>
        <p:txBody>
          <a:bodyPr/>
          <a:lstStyle/>
          <a:p>
            <a:r>
              <a:rPr lang="en-US" dirty="0"/>
              <a:t>Price Estimates</a:t>
            </a:r>
            <a:endParaRPr lang="LID4096" dirty="0"/>
          </a:p>
        </p:txBody>
      </p:sp>
      <p:graphicFrame>
        <p:nvGraphicFramePr>
          <p:cNvPr id="2" name="Table 1">
            <a:extLst>
              <a:ext uri="{FF2B5EF4-FFF2-40B4-BE49-F238E27FC236}">
                <a16:creationId xmlns:a16="http://schemas.microsoft.com/office/drawing/2014/main" id="{6D59289E-10DA-BE7D-3602-054D99864F75}"/>
              </a:ext>
            </a:extLst>
          </p:cNvPr>
          <p:cNvGraphicFramePr>
            <a:graphicFrameLocks noGrp="1"/>
          </p:cNvGraphicFramePr>
          <p:nvPr>
            <p:extLst>
              <p:ext uri="{D42A27DB-BD31-4B8C-83A1-F6EECF244321}">
                <p14:modId xmlns:p14="http://schemas.microsoft.com/office/powerpoint/2010/main" val="3441314259"/>
              </p:ext>
            </p:extLst>
          </p:nvPr>
        </p:nvGraphicFramePr>
        <p:xfrm>
          <a:off x="1270001" y="1220925"/>
          <a:ext cx="6096000" cy="2966720"/>
        </p:xfrm>
        <a:graphic>
          <a:graphicData uri="http://schemas.openxmlformats.org/drawingml/2006/table">
            <a:tbl>
              <a:tblPr firstRow="1" bandRow="1">
                <a:tableStyleId>{3C2FFA5D-87B4-456A-9821-1D502468CF0F}</a:tableStyleId>
              </a:tblPr>
              <a:tblGrid>
                <a:gridCol w="3048000">
                  <a:extLst>
                    <a:ext uri="{9D8B030D-6E8A-4147-A177-3AD203B41FA5}">
                      <a16:colId xmlns:a16="http://schemas.microsoft.com/office/drawing/2014/main" val="3372226300"/>
                    </a:ext>
                  </a:extLst>
                </a:gridCol>
                <a:gridCol w="3048000">
                  <a:extLst>
                    <a:ext uri="{9D8B030D-6E8A-4147-A177-3AD203B41FA5}">
                      <a16:colId xmlns:a16="http://schemas.microsoft.com/office/drawing/2014/main" val="4221096465"/>
                    </a:ext>
                  </a:extLst>
                </a:gridCol>
              </a:tblGrid>
              <a:tr h="370840">
                <a:tc>
                  <a:txBody>
                    <a:bodyPr/>
                    <a:lstStyle/>
                    <a:p>
                      <a:r>
                        <a:rPr lang="en-US" dirty="0"/>
                        <a:t>Component</a:t>
                      </a:r>
                    </a:p>
                  </a:txBody>
                  <a:tcPr/>
                </a:tc>
                <a:tc>
                  <a:txBody>
                    <a:bodyPr/>
                    <a:lstStyle/>
                    <a:p>
                      <a:r>
                        <a:rPr lang="en-US" dirty="0"/>
                        <a:t>Price Estimate [EUR]</a:t>
                      </a:r>
                    </a:p>
                  </a:txBody>
                  <a:tcPr/>
                </a:tc>
                <a:extLst>
                  <a:ext uri="{0D108BD9-81ED-4DB2-BD59-A6C34878D82A}">
                    <a16:rowId xmlns:a16="http://schemas.microsoft.com/office/drawing/2014/main" val="1159753766"/>
                  </a:ext>
                </a:extLst>
              </a:tr>
              <a:tr h="370840">
                <a:tc>
                  <a:txBody>
                    <a:bodyPr/>
                    <a:lstStyle/>
                    <a:p>
                      <a:pPr marL="0" indent="0">
                        <a:buFont typeface="Arial" panose="020B0604020202020204" pitchFamily="34" charset="0"/>
                        <a:buNone/>
                      </a:pPr>
                      <a:r>
                        <a:rPr lang="en-US" dirty="0"/>
                        <a:t>Weight Sensor</a:t>
                      </a:r>
                    </a:p>
                  </a:txBody>
                  <a:tcPr/>
                </a:tc>
                <a:tc>
                  <a:txBody>
                    <a:bodyPr/>
                    <a:lstStyle/>
                    <a:p>
                      <a:r>
                        <a:rPr lang="en-US" dirty="0"/>
                        <a:t>8.00</a:t>
                      </a:r>
                    </a:p>
                  </a:txBody>
                  <a:tcPr/>
                </a:tc>
                <a:extLst>
                  <a:ext uri="{0D108BD9-81ED-4DB2-BD59-A6C34878D82A}">
                    <a16:rowId xmlns:a16="http://schemas.microsoft.com/office/drawing/2014/main" val="2408203702"/>
                  </a:ext>
                </a:extLst>
              </a:tr>
              <a:tr h="370840">
                <a:tc>
                  <a:txBody>
                    <a:bodyPr/>
                    <a:lstStyle/>
                    <a:p>
                      <a:pPr marL="0" indent="0">
                        <a:buFont typeface="Arial" panose="020B0604020202020204" pitchFamily="34" charset="0"/>
                        <a:buNone/>
                      </a:pPr>
                      <a:r>
                        <a:rPr lang="en-US" dirty="0"/>
                        <a:t>Digital Tilt Sensor</a:t>
                      </a:r>
                    </a:p>
                  </a:txBody>
                  <a:tcPr/>
                </a:tc>
                <a:tc>
                  <a:txBody>
                    <a:bodyPr/>
                    <a:lstStyle/>
                    <a:p>
                      <a:r>
                        <a:rPr lang="en-US" dirty="0"/>
                        <a:t>3.00</a:t>
                      </a:r>
                    </a:p>
                  </a:txBody>
                  <a:tcPr/>
                </a:tc>
                <a:extLst>
                  <a:ext uri="{0D108BD9-81ED-4DB2-BD59-A6C34878D82A}">
                    <a16:rowId xmlns:a16="http://schemas.microsoft.com/office/drawing/2014/main" val="4155050488"/>
                  </a:ext>
                </a:extLst>
              </a:tr>
              <a:tr h="370840">
                <a:tc>
                  <a:txBody>
                    <a:bodyPr/>
                    <a:lstStyle/>
                    <a:p>
                      <a:pPr marL="0" indent="0">
                        <a:buFont typeface="Arial" panose="020B0604020202020204" pitchFamily="34" charset="0"/>
                        <a:buNone/>
                      </a:pPr>
                      <a:r>
                        <a:rPr lang="en-US" dirty="0"/>
                        <a:t>ESP 32 + LoRa Module + Antenna</a:t>
                      </a:r>
                    </a:p>
                  </a:txBody>
                  <a:tcPr/>
                </a:tc>
                <a:tc>
                  <a:txBody>
                    <a:bodyPr/>
                    <a:lstStyle/>
                    <a:p>
                      <a:r>
                        <a:rPr lang="en-US" dirty="0"/>
                        <a:t>15.00</a:t>
                      </a:r>
                    </a:p>
                  </a:txBody>
                  <a:tcPr/>
                </a:tc>
                <a:extLst>
                  <a:ext uri="{0D108BD9-81ED-4DB2-BD59-A6C34878D82A}">
                    <a16:rowId xmlns:a16="http://schemas.microsoft.com/office/drawing/2014/main" val="1859936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LDR</a:t>
                      </a:r>
                    </a:p>
                  </a:txBody>
                  <a:tcPr/>
                </a:tc>
                <a:tc>
                  <a:txBody>
                    <a:bodyPr/>
                    <a:lstStyle/>
                    <a:p>
                      <a:r>
                        <a:rPr lang="en-US" dirty="0"/>
                        <a:t>1.00</a:t>
                      </a:r>
                    </a:p>
                  </a:txBody>
                  <a:tcPr/>
                </a:tc>
                <a:extLst>
                  <a:ext uri="{0D108BD9-81ED-4DB2-BD59-A6C34878D82A}">
                    <a16:rowId xmlns:a16="http://schemas.microsoft.com/office/drawing/2014/main" val="3319675552"/>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Battery</a:t>
                      </a:r>
                    </a:p>
                  </a:txBody>
                  <a:tcPr/>
                </a:tc>
                <a:tc>
                  <a:txBody>
                    <a:bodyPr/>
                    <a:lstStyle/>
                    <a:p>
                      <a:r>
                        <a:rPr lang="en-US" dirty="0"/>
                        <a:t>9.00</a:t>
                      </a:r>
                    </a:p>
                  </a:txBody>
                  <a:tcPr/>
                </a:tc>
                <a:extLst>
                  <a:ext uri="{0D108BD9-81ED-4DB2-BD59-A6C34878D82A}">
                    <a16:rowId xmlns:a16="http://schemas.microsoft.com/office/drawing/2014/main" val="265791420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Housing estimate (extreme case)</a:t>
                      </a:r>
                    </a:p>
                  </a:txBody>
                  <a:tcPr>
                    <a:lnB w="38100" cap="flat" cmpd="sng" algn="ctr">
                      <a:solidFill>
                        <a:schemeClr val="tx1"/>
                      </a:solidFill>
                      <a:prstDash val="solid"/>
                      <a:round/>
                      <a:headEnd type="none" w="med" len="med"/>
                      <a:tailEnd type="none" w="med" len="med"/>
                    </a:lnB>
                  </a:tcPr>
                </a:tc>
                <a:tc>
                  <a:txBody>
                    <a:bodyPr/>
                    <a:lstStyle/>
                    <a:p>
                      <a:r>
                        <a:rPr lang="en-US" dirty="0"/>
                        <a:t>20.00</a:t>
                      </a:r>
                    </a:p>
                  </a:txBody>
                  <a:tcPr>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8639315"/>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t>Total </a:t>
                      </a:r>
                    </a:p>
                  </a:txBody>
                  <a:tcPr>
                    <a:lnT w="38100" cap="flat" cmpd="sng" algn="ctr">
                      <a:solidFill>
                        <a:schemeClr val="tx1"/>
                      </a:solidFill>
                      <a:prstDash val="solid"/>
                      <a:round/>
                      <a:headEnd type="none" w="med" len="med"/>
                      <a:tailEnd type="none" w="med" len="med"/>
                    </a:lnT>
                  </a:tcPr>
                </a:tc>
                <a:tc>
                  <a:txBody>
                    <a:bodyPr/>
                    <a:lstStyle/>
                    <a:p>
                      <a:r>
                        <a:rPr lang="en-US" b="1" dirty="0"/>
                        <a:t>55</a:t>
                      </a:r>
                    </a:p>
                  </a:txBody>
                  <a:tcPr>
                    <a:lnT w="381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4114245188"/>
                  </a:ext>
                </a:extLst>
              </a:tr>
            </a:tbl>
          </a:graphicData>
        </a:graphic>
      </p:graphicFrame>
    </p:spTree>
    <p:extLst>
      <p:ext uri="{BB962C8B-B14F-4D97-AF65-F5344CB8AC3E}">
        <p14:creationId xmlns:p14="http://schemas.microsoft.com/office/powerpoint/2010/main" val="9814098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9">
          <a:extLst>
            <a:ext uri="{FF2B5EF4-FFF2-40B4-BE49-F238E27FC236}">
              <a16:creationId xmlns:a16="http://schemas.microsoft.com/office/drawing/2014/main" id="{2F26A9A6-8C15-4835-54E6-92D61DE66675}"/>
            </a:ext>
          </a:extLst>
        </p:cNvPr>
        <p:cNvGrpSpPr/>
        <p:nvPr/>
      </p:nvGrpSpPr>
      <p:grpSpPr>
        <a:xfrm>
          <a:off x="0" y="0"/>
          <a:ext cx="0" cy="0"/>
          <a:chOff x="0" y="0"/>
          <a:chExt cx="0" cy="0"/>
        </a:xfrm>
      </p:grpSpPr>
      <p:pic>
        <p:nvPicPr>
          <p:cNvPr id="8" name="Graphic 7">
            <a:extLst>
              <a:ext uri="{FF2B5EF4-FFF2-40B4-BE49-F238E27FC236}">
                <a16:creationId xmlns:a16="http://schemas.microsoft.com/office/drawing/2014/main" id="{E1469FE8-4914-1FAF-C491-B015649F32B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711577" y="3617904"/>
            <a:ext cx="493776" cy="493776"/>
          </a:xfrm>
          <a:prstGeom prst="rect">
            <a:avLst/>
          </a:prstGeom>
        </p:spPr>
      </p:pic>
      <p:pic>
        <p:nvPicPr>
          <p:cNvPr id="4" name="Graphic 3">
            <a:extLst>
              <a:ext uri="{FF2B5EF4-FFF2-40B4-BE49-F238E27FC236}">
                <a16:creationId xmlns:a16="http://schemas.microsoft.com/office/drawing/2014/main" id="{CB6A4654-C8C3-8400-ED72-EF1CB43FC48A}"/>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720000" y="1686121"/>
            <a:ext cx="491773" cy="491773"/>
          </a:xfrm>
          <a:prstGeom prst="rect">
            <a:avLst/>
          </a:prstGeom>
        </p:spPr>
      </p:pic>
      <p:sp>
        <p:nvSpPr>
          <p:cNvPr id="290" name="Google Shape;290;p39">
            <a:extLst>
              <a:ext uri="{FF2B5EF4-FFF2-40B4-BE49-F238E27FC236}">
                <a16:creationId xmlns:a16="http://schemas.microsoft.com/office/drawing/2014/main" id="{4AF80D07-F91E-9517-9AFE-FBAD8B53147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Solution: The Talking Mailbox</a:t>
            </a:r>
            <a:endParaRPr dirty="0"/>
          </a:p>
        </p:txBody>
      </p:sp>
      <p:sp>
        <p:nvSpPr>
          <p:cNvPr id="291" name="Google Shape;291;p39">
            <a:extLst>
              <a:ext uri="{FF2B5EF4-FFF2-40B4-BE49-F238E27FC236}">
                <a16:creationId xmlns:a16="http://schemas.microsoft.com/office/drawing/2014/main" id="{8F468731-9B49-5E6C-5284-38BE1BFE8D63}"/>
              </a:ext>
            </a:extLst>
          </p:cNvPr>
          <p:cNvSpPr txBox="1">
            <a:spLocks noGrp="1"/>
          </p:cNvSpPr>
          <p:nvPr>
            <p:ph type="subTitle" idx="4"/>
          </p:nvPr>
        </p:nvSpPr>
        <p:spPr>
          <a:xfrm>
            <a:off x="1846625" y="1564300"/>
            <a:ext cx="1667100" cy="7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Check post</a:t>
            </a:r>
            <a:endParaRPr dirty="0"/>
          </a:p>
        </p:txBody>
      </p:sp>
      <p:sp>
        <p:nvSpPr>
          <p:cNvPr id="292" name="Google Shape;292;p39">
            <a:extLst>
              <a:ext uri="{FF2B5EF4-FFF2-40B4-BE49-F238E27FC236}">
                <a16:creationId xmlns:a16="http://schemas.microsoft.com/office/drawing/2014/main" id="{BEA673F8-CC74-DC49-8F5E-52B3D9D4EA5B}"/>
              </a:ext>
            </a:extLst>
          </p:cNvPr>
          <p:cNvSpPr txBox="1">
            <a:spLocks noGrp="1"/>
          </p:cNvSpPr>
          <p:nvPr>
            <p:ph type="subTitle" idx="5"/>
          </p:nvPr>
        </p:nvSpPr>
        <p:spPr>
          <a:xfrm>
            <a:off x="1846625" y="2535350"/>
            <a:ext cx="1667100" cy="725100"/>
          </a:xfrm>
          <a:prstGeom prst="rect">
            <a:avLst/>
          </a:prstGeom>
        </p:spPr>
        <p:txBody>
          <a:bodyPr spcFirstLastPara="1" wrap="square" lIns="91425" tIns="91425" rIns="91425" bIns="91425" anchor="ctr" anchorCtr="0">
            <a:noAutofit/>
          </a:bodyPr>
          <a:lstStyle/>
          <a:p>
            <a:pPr marL="0" lvl="0" indent="0"/>
            <a:r>
              <a:rPr lang="en-US" dirty="0"/>
              <a:t>Notify</a:t>
            </a:r>
          </a:p>
        </p:txBody>
      </p:sp>
      <p:sp>
        <p:nvSpPr>
          <p:cNvPr id="293" name="Google Shape;293;p39">
            <a:extLst>
              <a:ext uri="{FF2B5EF4-FFF2-40B4-BE49-F238E27FC236}">
                <a16:creationId xmlns:a16="http://schemas.microsoft.com/office/drawing/2014/main" id="{850ABAAA-D424-FA99-4EEE-2C2A4783138B}"/>
              </a:ext>
            </a:extLst>
          </p:cNvPr>
          <p:cNvSpPr txBox="1">
            <a:spLocks noGrp="1"/>
          </p:cNvSpPr>
          <p:nvPr>
            <p:ph type="subTitle" idx="1"/>
          </p:nvPr>
        </p:nvSpPr>
        <p:spPr>
          <a:xfrm>
            <a:off x="3578700" y="1564300"/>
            <a:ext cx="4845300" cy="725100"/>
          </a:xfrm>
          <a:prstGeom prst="rect">
            <a:avLst/>
          </a:prstGeom>
        </p:spPr>
        <p:txBody>
          <a:bodyPr spcFirstLastPara="1" wrap="square" lIns="91425" tIns="91425" rIns="91425" bIns="91425" anchor="t" anchorCtr="0">
            <a:noAutofit/>
          </a:bodyPr>
          <a:lstStyle/>
          <a:p>
            <a:pPr marL="0" lvl="0" indent="0"/>
            <a:r>
              <a:rPr lang="en-US" dirty="0"/>
              <a:t>Your mailbox knows when something arrives</a:t>
            </a:r>
          </a:p>
          <a:p>
            <a:pPr marL="171450" lvl="0" indent="-171450">
              <a:buFont typeface="Arial" panose="020B0604020202020204" pitchFamily="34" charset="0"/>
              <a:buChar char="•"/>
            </a:pPr>
            <a:r>
              <a:rPr lang="en-US" dirty="0"/>
              <a:t>Weight sensor to detect post in box</a:t>
            </a:r>
          </a:p>
          <a:p>
            <a:pPr marL="171450" lvl="0" indent="-171450">
              <a:buFont typeface="Arial" panose="020B0604020202020204" pitchFamily="34" charset="0"/>
              <a:buChar char="•"/>
            </a:pPr>
            <a:r>
              <a:rPr lang="en-US" dirty="0"/>
              <a:t>Same sensor can detect when post is removed</a:t>
            </a:r>
          </a:p>
        </p:txBody>
      </p:sp>
      <p:sp>
        <p:nvSpPr>
          <p:cNvPr id="294" name="Google Shape;294;p39">
            <a:extLst>
              <a:ext uri="{FF2B5EF4-FFF2-40B4-BE49-F238E27FC236}">
                <a16:creationId xmlns:a16="http://schemas.microsoft.com/office/drawing/2014/main" id="{5490A823-C76D-75A6-747E-E99287122697}"/>
              </a:ext>
            </a:extLst>
          </p:cNvPr>
          <p:cNvSpPr txBox="1">
            <a:spLocks noGrp="1"/>
          </p:cNvSpPr>
          <p:nvPr>
            <p:ph type="subTitle" idx="2"/>
          </p:nvPr>
        </p:nvSpPr>
        <p:spPr>
          <a:xfrm>
            <a:off x="3578700" y="2535350"/>
            <a:ext cx="4845300" cy="725100"/>
          </a:xfrm>
          <a:prstGeom prst="rect">
            <a:avLst/>
          </a:prstGeom>
        </p:spPr>
        <p:txBody>
          <a:bodyPr spcFirstLastPara="1" wrap="square" lIns="91425" tIns="91425" rIns="91425" bIns="91425" anchor="t" anchorCtr="0">
            <a:noAutofit/>
          </a:bodyPr>
          <a:lstStyle/>
          <a:p>
            <a:pPr marL="0" lvl="0" indent="0"/>
            <a:r>
              <a:rPr lang="en-US" dirty="0"/>
              <a:t>The mailbox talks to you</a:t>
            </a:r>
          </a:p>
          <a:p>
            <a:pPr marL="171450" lvl="0" indent="-171450">
              <a:buFont typeface="Arial" panose="020B0604020202020204" pitchFamily="34" charset="0"/>
              <a:buChar char="•"/>
            </a:pPr>
            <a:r>
              <a:rPr lang="en-US" dirty="0"/>
              <a:t>Update a website to see if post is in the box</a:t>
            </a:r>
          </a:p>
          <a:p>
            <a:pPr marL="171450" lvl="0" indent="-171450">
              <a:buFont typeface="Arial" panose="020B0604020202020204" pitchFamily="34" charset="0"/>
              <a:buChar char="•"/>
            </a:pPr>
            <a:r>
              <a:rPr lang="en-US" dirty="0"/>
              <a:t>Optional: mail the respective person</a:t>
            </a:r>
          </a:p>
        </p:txBody>
      </p:sp>
      <p:sp>
        <p:nvSpPr>
          <p:cNvPr id="295" name="Google Shape;295;p39">
            <a:extLst>
              <a:ext uri="{FF2B5EF4-FFF2-40B4-BE49-F238E27FC236}">
                <a16:creationId xmlns:a16="http://schemas.microsoft.com/office/drawing/2014/main" id="{8BA6AF63-9ACC-E8B6-AFCF-1051C862881D}"/>
              </a:ext>
            </a:extLst>
          </p:cNvPr>
          <p:cNvSpPr txBox="1">
            <a:spLocks noGrp="1"/>
          </p:cNvSpPr>
          <p:nvPr>
            <p:ph type="subTitle" idx="3"/>
          </p:nvPr>
        </p:nvSpPr>
        <p:spPr>
          <a:xfrm>
            <a:off x="3578700" y="3506400"/>
            <a:ext cx="4845300"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en" dirty="0"/>
              <a:t>Stay alert</a:t>
            </a:r>
          </a:p>
          <a:p>
            <a:pPr marL="171450" lvl="0" indent="-171450" algn="l" rtl="0">
              <a:spcBef>
                <a:spcPts val="0"/>
              </a:spcBef>
              <a:spcAft>
                <a:spcPts val="0"/>
              </a:spcAft>
              <a:buFont typeface="Arial" panose="020B0604020202020204" pitchFamily="34" charset="0"/>
              <a:buChar char="•"/>
            </a:pPr>
            <a:r>
              <a:rPr lang="en" dirty="0"/>
              <a:t>Monitors battery and alerts user in case of low battery</a:t>
            </a:r>
          </a:p>
          <a:p>
            <a:pPr marL="171450" lvl="0" indent="-171450" algn="l" rtl="0">
              <a:spcBef>
                <a:spcPts val="0"/>
              </a:spcBef>
              <a:spcAft>
                <a:spcPts val="0"/>
              </a:spcAft>
              <a:buFont typeface="Arial" panose="020B0604020202020204" pitchFamily="34" charset="0"/>
              <a:buChar char="•"/>
            </a:pPr>
            <a:r>
              <a:rPr lang="en-US" dirty="0"/>
              <a:t>Detects opening, and alerts user: avoid tampering</a:t>
            </a:r>
            <a:endParaRPr dirty="0"/>
          </a:p>
        </p:txBody>
      </p:sp>
      <p:sp>
        <p:nvSpPr>
          <p:cNvPr id="296" name="Google Shape;296;p39">
            <a:extLst>
              <a:ext uri="{FF2B5EF4-FFF2-40B4-BE49-F238E27FC236}">
                <a16:creationId xmlns:a16="http://schemas.microsoft.com/office/drawing/2014/main" id="{6CA71D9A-7675-DA56-2E81-4E59E55F2DC2}"/>
              </a:ext>
            </a:extLst>
          </p:cNvPr>
          <p:cNvSpPr txBox="1">
            <a:spLocks noGrp="1"/>
          </p:cNvSpPr>
          <p:nvPr>
            <p:ph type="subTitle" idx="6"/>
          </p:nvPr>
        </p:nvSpPr>
        <p:spPr>
          <a:xfrm>
            <a:off x="1846625" y="3506400"/>
            <a:ext cx="1667100" cy="7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Alert</a:t>
            </a:r>
            <a:endParaRPr dirty="0"/>
          </a:p>
        </p:txBody>
      </p:sp>
      <p:cxnSp>
        <p:nvCxnSpPr>
          <p:cNvPr id="308" name="Google Shape;308;p39">
            <a:extLst>
              <a:ext uri="{FF2B5EF4-FFF2-40B4-BE49-F238E27FC236}">
                <a16:creationId xmlns:a16="http://schemas.microsoft.com/office/drawing/2014/main" id="{DD701F9E-0876-5CAF-DCF1-09EE2051BC95}"/>
              </a:ext>
            </a:extLst>
          </p:cNvPr>
          <p:cNvCxnSpPr/>
          <p:nvPr/>
        </p:nvCxnSpPr>
        <p:spPr>
          <a:xfrm>
            <a:off x="1563073" y="1564300"/>
            <a:ext cx="0" cy="725100"/>
          </a:xfrm>
          <a:prstGeom prst="straightConnector1">
            <a:avLst/>
          </a:prstGeom>
          <a:noFill/>
          <a:ln w="9525" cap="flat" cmpd="sng">
            <a:solidFill>
              <a:schemeClr val="dk1"/>
            </a:solidFill>
            <a:prstDash val="solid"/>
            <a:round/>
            <a:headEnd type="none" w="med" len="med"/>
            <a:tailEnd type="none" w="med" len="med"/>
          </a:ln>
        </p:spPr>
      </p:cxnSp>
      <p:cxnSp>
        <p:nvCxnSpPr>
          <p:cNvPr id="309" name="Google Shape;309;p39">
            <a:extLst>
              <a:ext uri="{FF2B5EF4-FFF2-40B4-BE49-F238E27FC236}">
                <a16:creationId xmlns:a16="http://schemas.microsoft.com/office/drawing/2014/main" id="{1860F11E-87C1-1AC0-A338-37E3DB103C70}"/>
              </a:ext>
            </a:extLst>
          </p:cNvPr>
          <p:cNvCxnSpPr/>
          <p:nvPr/>
        </p:nvCxnSpPr>
        <p:spPr>
          <a:xfrm>
            <a:off x="1563073" y="2535350"/>
            <a:ext cx="0" cy="725100"/>
          </a:xfrm>
          <a:prstGeom prst="straightConnector1">
            <a:avLst/>
          </a:prstGeom>
          <a:noFill/>
          <a:ln w="9525" cap="flat" cmpd="sng">
            <a:solidFill>
              <a:schemeClr val="dk1"/>
            </a:solidFill>
            <a:prstDash val="solid"/>
            <a:round/>
            <a:headEnd type="none" w="med" len="med"/>
            <a:tailEnd type="none" w="med" len="med"/>
          </a:ln>
        </p:spPr>
      </p:cxnSp>
      <p:cxnSp>
        <p:nvCxnSpPr>
          <p:cNvPr id="310" name="Google Shape;310;p39">
            <a:extLst>
              <a:ext uri="{FF2B5EF4-FFF2-40B4-BE49-F238E27FC236}">
                <a16:creationId xmlns:a16="http://schemas.microsoft.com/office/drawing/2014/main" id="{57EEA889-2203-730D-870B-797946994DD7}"/>
              </a:ext>
            </a:extLst>
          </p:cNvPr>
          <p:cNvCxnSpPr/>
          <p:nvPr/>
        </p:nvCxnSpPr>
        <p:spPr>
          <a:xfrm>
            <a:off x="1563073" y="3506400"/>
            <a:ext cx="0" cy="725100"/>
          </a:xfrm>
          <a:prstGeom prst="straightConnector1">
            <a:avLst/>
          </a:prstGeom>
          <a:noFill/>
          <a:ln w="9525" cap="flat" cmpd="sng">
            <a:solidFill>
              <a:schemeClr val="dk1"/>
            </a:solidFill>
            <a:prstDash val="solid"/>
            <a:round/>
            <a:headEnd type="none" w="med" len="med"/>
            <a:tailEnd type="none" w="med" len="med"/>
          </a:ln>
        </p:spPr>
      </p:cxnSp>
      <p:pic>
        <p:nvPicPr>
          <p:cNvPr id="6" name="Graphic 5">
            <a:extLst>
              <a:ext uri="{FF2B5EF4-FFF2-40B4-BE49-F238E27FC236}">
                <a16:creationId xmlns:a16="http://schemas.microsoft.com/office/drawing/2014/main" id="{B56D6508-E6E4-4381-5ED5-C951362EE83F}"/>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711577" y="2651011"/>
            <a:ext cx="493776" cy="493776"/>
          </a:xfrm>
          <a:prstGeom prst="rect">
            <a:avLst/>
          </a:prstGeom>
        </p:spPr>
      </p:pic>
    </p:spTree>
    <p:extLst>
      <p:ext uri="{BB962C8B-B14F-4D97-AF65-F5344CB8AC3E}">
        <p14:creationId xmlns:p14="http://schemas.microsoft.com/office/powerpoint/2010/main" val="2323085225"/>
      </p:ext>
    </p:extLst>
  </p:cSld>
  <p:clrMapOvr>
    <a:masterClrMapping/>
  </p:clrMapOvr>
  <p:transition spd="slow">
    <p:cove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5" name="Google Shape;44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Product technologies and interaction</a:t>
            </a:r>
            <a:endParaRPr dirty="0"/>
          </a:p>
        </p:txBody>
      </p:sp>
      <p:grpSp>
        <p:nvGrpSpPr>
          <p:cNvPr id="8" name="Group 7">
            <a:extLst>
              <a:ext uri="{FF2B5EF4-FFF2-40B4-BE49-F238E27FC236}">
                <a16:creationId xmlns:a16="http://schemas.microsoft.com/office/drawing/2014/main" id="{36B2B868-C8D5-7949-0FC6-1B7E2E43C356}"/>
              </a:ext>
            </a:extLst>
          </p:cNvPr>
          <p:cNvGrpSpPr/>
          <p:nvPr/>
        </p:nvGrpSpPr>
        <p:grpSpPr>
          <a:xfrm>
            <a:off x="655093" y="1200890"/>
            <a:ext cx="1842669" cy="1082292"/>
            <a:chOff x="655093" y="1200890"/>
            <a:chExt cx="1842669" cy="1082292"/>
          </a:xfrm>
        </p:grpSpPr>
        <p:sp>
          <p:nvSpPr>
            <p:cNvPr id="446" name="Google Shape;446;p46"/>
            <p:cNvSpPr txBox="1"/>
            <p:nvPr/>
          </p:nvSpPr>
          <p:spPr>
            <a:xfrm>
              <a:off x="655093" y="1863482"/>
              <a:ext cx="1842669"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Weight</a:t>
              </a:r>
              <a:endParaRPr lang="en" sz="1800" b="1" dirty="0">
                <a:solidFill>
                  <a:schemeClr val="dk1"/>
                </a:solidFill>
                <a:latin typeface="Manrope"/>
                <a:ea typeface="Manrope"/>
                <a:cs typeface="Manrope"/>
                <a:sym typeface="Manrope"/>
              </a:endParaRPr>
            </a:p>
            <a:p>
              <a:pPr marL="0" lvl="0" indent="0" algn="ctr" rtl="0">
                <a:spcBef>
                  <a:spcPts val="0"/>
                </a:spcBef>
                <a:spcAft>
                  <a:spcPts val="0"/>
                </a:spcAft>
                <a:buNone/>
              </a:pPr>
              <a:r>
                <a:rPr lang="en" sz="1800" b="1" dirty="0">
                  <a:solidFill>
                    <a:schemeClr val="dk1"/>
                  </a:solidFill>
                  <a:latin typeface="Manrope"/>
                  <a:ea typeface="Manrope"/>
                  <a:cs typeface="Manrope"/>
                  <a:sym typeface="Manrope"/>
                </a:rPr>
                <a:t> Sensor</a:t>
              </a:r>
              <a:endParaRPr sz="1800" b="1" dirty="0">
                <a:solidFill>
                  <a:schemeClr val="dk1"/>
                </a:solidFill>
                <a:latin typeface="Manrope"/>
                <a:ea typeface="Manrope"/>
                <a:cs typeface="Manrope"/>
                <a:sym typeface="Manrope"/>
              </a:endParaRPr>
            </a:p>
          </p:txBody>
        </p:sp>
        <p:pic>
          <p:nvPicPr>
            <p:cNvPr id="3" name="Graphic 2">
              <a:extLst>
                <a:ext uri="{FF2B5EF4-FFF2-40B4-BE49-F238E27FC236}">
                  <a16:creationId xmlns:a16="http://schemas.microsoft.com/office/drawing/2014/main" id="{F4289042-3237-9F27-4C34-C8CF67C49257}"/>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1347828" y="1200890"/>
              <a:ext cx="457200" cy="457200"/>
            </a:xfrm>
            <a:prstGeom prst="rect">
              <a:avLst/>
            </a:prstGeom>
          </p:spPr>
        </p:pic>
      </p:grpSp>
      <p:grpSp>
        <p:nvGrpSpPr>
          <p:cNvPr id="15" name="Group 14">
            <a:extLst>
              <a:ext uri="{FF2B5EF4-FFF2-40B4-BE49-F238E27FC236}">
                <a16:creationId xmlns:a16="http://schemas.microsoft.com/office/drawing/2014/main" id="{54F46F8C-11A9-AD60-35CA-3EDAA9E4091F}"/>
              </a:ext>
            </a:extLst>
          </p:cNvPr>
          <p:cNvGrpSpPr/>
          <p:nvPr/>
        </p:nvGrpSpPr>
        <p:grpSpPr>
          <a:xfrm>
            <a:off x="698187" y="2498313"/>
            <a:ext cx="1757100" cy="876512"/>
            <a:chOff x="698187" y="2498313"/>
            <a:chExt cx="1757100" cy="876512"/>
          </a:xfrm>
        </p:grpSpPr>
        <p:sp>
          <p:nvSpPr>
            <p:cNvPr id="447" name="Google Shape;447;p46"/>
            <p:cNvSpPr txBox="1"/>
            <p:nvPr/>
          </p:nvSpPr>
          <p:spPr>
            <a:xfrm>
              <a:off x="698187" y="2955125"/>
              <a:ext cx="1757100"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LDR</a:t>
              </a:r>
              <a:endParaRPr sz="1800" b="1" dirty="0">
                <a:solidFill>
                  <a:schemeClr val="dk1"/>
                </a:solidFill>
                <a:latin typeface="Manrope"/>
                <a:ea typeface="Manrope"/>
                <a:cs typeface="Manrope"/>
                <a:sym typeface="Manrope"/>
              </a:endParaRPr>
            </a:p>
          </p:txBody>
        </p:sp>
        <p:pic>
          <p:nvPicPr>
            <p:cNvPr id="5" name="Picture 4">
              <a:extLst>
                <a:ext uri="{FF2B5EF4-FFF2-40B4-BE49-F238E27FC236}">
                  <a16:creationId xmlns:a16="http://schemas.microsoft.com/office/drawing/2014/main" id="{29BDC342-EBE3-00D7-C8C7-549AE688CCA3}"/>
                </a:ext>
              </a:extLst>
            </p:cNvPr>
            <p:cNvPicPr>
              <a:picLocks noChangeAspect="1"/>
            </p:cNvPicPr>
            <p:nvPr/>
          </p:nvPicPr>
          <p:blipFill>
            <a:blip r:embed="rId5">
              <a:duotone>
                <a:schemeClr val="accent1">
                  <a:shade val="45000"/>
                  <a:satMod val="135000"/>
                </a:schemeClr>
                <a:prstClr val="white"/>
              </a:duotone>
            </a:blip>
            <a:srcRect/>
            <a:stretch/>
          </p:blipFill>
          <p:spPr>
            <a:xfrm>
              <a:off x="1342318" y="2498313"/>
              <a:ext cx="457200" cy="457200"/>
            </a:xfrm>
            <a:prstGeom prst="rect">
              <a:avLst/>
            </a:prstGeom>
          </p:spPr>
        </p:pic>
      </p:grpSp>
      <p:grpSp>
        <p:nvGrpSpPr>
          <p:cNvPr id="44" name="Group 43">
            <a:extLst>
              <a:ext uri="{FF2B5EF4-FFF2-40B4-BE49-F238E27FC236}">
                <a16:creationId xmlns:a16="http://schemas.microsoft.com/office/drawing/2014/main" id="{F5103ED9-60B8-C4C5-18BD-6476DE4878C0}"/>
              </a:ext>
            </a:extLst>
          </p:cNvPr>
          <p:cNvGrpSpPr/>
          <p:nvPr/>
        </p:nvGrpSpPr>
        <p:grpSpPr>
          <a:xfrm>
            <a:off x="4948161" y="2524443"/>
            <a:ext cx="1757100" cy="793588"/>
            <a:chOff x="4948161" y="2524443"/>
            <a:chExt cx="1757100" cy="793588"/>
          </a:xfrm>
        </p:grpSpPr>
        <p:sp>
          <p:nvSpPr>
            <p:cNvPr id="448" name="Google Shape;448;p46"/>
            <p:cNvSpPr txBox="1"/>
            <p:nvPr/>
          </p:nvSpPr>
          <p:spPr>
            <a:xfrm>
              <a:off x="4948161" y="2898331"/>
              <a:ext cx="1757100"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LoRa Antenna</a:t>
              </a:r>
              <a:endParaRPr sz="1800" b="1" dirty="0">
                <a:solidFill>
                  <a:schemeClr val="dk1"/>
                </a:solidFill>
                <a:latin typeface="Manrope"/>
                <a:ea typeface="Manrope"/>
                <a:cs typeface="Manrope"/>
                <a:sym typeface="Manrope"/>
              </a:endParaRPr>
            </a:p>
          </p:txBody>
        </p:sp>
        <p:pic>
          <p:nvPicPr>
            <p:cNvPr id="7" name="Picture 6" descr="A black background with a black square&#10;&#10;AI-generated content may be incorrect.">
              <a:extLst>
                <a:ext uri="{FF2B5EF4-FFF2-40B4-BE49-F238E27FC236}">
                  <a16:creationId xmlns:a16="http://schemas.microsoft.com/office/drawing/2014/main" id="{A269178B-C794-2335-1CCF-3F2D687E7943}"/>
                </a:ext>
              </a:extLst>
            </p:cNvPr>
            <p:cNvPicPr>
              <a:picLocks noChangeAspect="1"/>
            </p:cNvPicPr>
            <p:nvPr/>
          </p:nvPicPr>
          <p:blipFill>
            <a:blip r:embed="rId6">
              <a:duotone>
                <a:schemeClr val="accent1">
                  <a:shade val="45000"/>
                  <a:satMod val="135000"/>
                </a:schemeClr>
                <a:prstClr val="white"/>
              </a:duotone>
            </a:blip>
            <a:stretch>
              <a:fillRect/>
            </a:stretch>
          </p:blipFill>
          <p:spPr>
            <a:xfrm>
              <a:off x="5612835" y="2524443"/>
              <a:ext cx="457200" cy="457200"/>
            </a:xfrm>
            <a:prstGeom prst="rect">
              <a:avLst/>
            </a:prstGeom>
          </p:spPr>
        </p:pic>
      </p:grpSp>
      <p:grpSp>
        <p:nvGrpSpPr>
          <p:cNvPr id="42" name="Group 41">
            <a:extLst>
              <a:ext uri="{FF2B5EF4-FFF2-40B4-BE49-F238E27FC236}">
                <a16:creationId xmlns:a16="http://schemas.microsoft.com/office/drawing/2014/main" id="{56C60C72-E4FD-574E-F13A-8524968E78A6}"/>
              </a:ext>
            </a:extLst>
          </p:cNvPr>
          <p:cNvGrpSpPr/>
          <p:nvPr/>
        </p:nvGrpSpPr>
        <p:grpSpPr>
          <a:xfrm>
            <a:off x="2497762" y="2499090"/>
            <a:ext cx="2329997" cy="833595"/>
            <a:chOff x="2497762" y="2499090"/>
            <a:chExt cx="2329997" cy="833595"/>
          </a:xfrm>
        </p:grpSpPr>
        <p:sp>
          <p:nvSpPr>
            <p:cNvPr id="449" name="Google Shape;449;p46"/>
            <p:cNvSpPr txBox="1"/>
            <p:nvPr/>
          </p:nvSpPr>
          <p:spPr>
            <a:xfrm>
              <a:off x="2497762" y="2912985"/>
              <a:ext cx="2329997"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WiFi LoRa ESP32</a:t>
              </a:r>
              <a:endParaRPr sz="1800" b="1" dirty="0">
                <a:solidFill>
                  <a:schemeClr val="dk1"/>
                </a:solidFill>
                <a:latin typeface="Manrope"/>
                <a:ea typeface="Manrope"/>
                <a:cs typeface="Manrope"/>
                <a:sym typeface="Manrope"/>
              </a:endParaRPr>
            </a:p>
          </p:txBody>
        </p:sp>
        <p:pic>
          <p:nvPicPr>
            <p:cNvPr id="9" name="Graphic 8" descr="Processor with solid fill">
              <a:extLst>
                <a:ext uri="{FF2B5EF4-FFF2-40B4-BE49-F238E27FC236}">
                  <a16:creationId xmlns:a16="http://schemas.microsoft.com/office/drawing/2014/main" id="{E8C8BF94-1BDF-41E8-446F-09E9993B800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06410" y="2499090"/>
              <a:ext cx="457200" cy="457200"/>
            </a:xfrm>
            <a:prstGeom prst="rect">
              <a:avLst/>
            </a:prstGeom>
          </p:spPr>
        </p:pic>
      </p:grpSp>
      <p:grpSp>
        <p:nvGrpSpPr>
          <p:cNvPr id="12" name="Group 11">
            <a:extLst>
              <a:ext uri="{FF2B5EF4-FFF2-40B4-BE49-F238E27FC236}">
                <a16:creationId xmlns:a16="http://schemas.microsoft.com/office/drawing/2014/main" id="{C5F66F20-691E-929A-3FD8-01F50D5CE5AC}"/>
              </a:ext>
            </a:extLst>
          </p:cNvPr>
          <p:cNvGrpSpPr/>
          <p:nvPr/>
        </p:nvGrpSpPr>
        <p:grpSpPr>
          <a:xfrm>
            <a:off x="871203" y="3554308"/>
            <a:ext cx="1399429" cy="876123"/>
            <a:chOff x="871203" y="3577959"/>
            <a:chExt cx="1399429" cy="876123"/>
          </a:xfrm>
        </p:grpSpPr>
        <p:sp>
          <p:nvSpPr>
            <p:cNvPr id="450" name="Google Shape;450;p46"/>
            <p:cNvSpPr txBox="1"/>
            <p:nvPr/>
          </p:nvSpPr>
          <p:spPr>
            <a:xfrm>
              <a:off x="871203" y="4034382"/>
              <a:ext cx="1399429"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Tilt Sensor</a:t>
              </a:r>
              <a:endParaRPr sz="1800" b="1" dirty="0">
                <a:solidFill>
                  <a:schemeClr val="dk1"/>
                </a:solidFill>
                <a:latin typeface="Manrope"/>
                <a:ea typeface="Manrope"/>
                <a:cs typeface="Manrope"/>
                <a:sym typeface="Manrope"/>
              </a:endParaRPr>
            </a:p>
          </p:txBody>
        </p:sp>
        <p:pic>
          <p:nvPicPr>
            <p:cNvPr id="11" name="Graphic 10">
              <a:extLst>
                <a:ext uri="{FF2B5EF4-FFF2-40B4-BE49-F238E27FC236}">
                  <a16:creationId xmlns:a16="http://schemas.microsoft.com/office/drawing/2014/main" id="{52BE5DDE-40A5-567C-BFF3-C270CFE5B91B}"/>
                </a:ext>
              </a:extLst>
            </p:cNvPr>
            <p:cNvPicPr>
              <a:picLocks noChangeAspect="1"/>
            </p:cNvPicPr>
            <p:nvPr/>
          </p:nvPicPr>
          <p:blipFill>
            <a:blip r:embed="rId9">
              <a:duotone>
                <a:schemeClr val="accent1">
                  <a:shade val="45000"/>
                  <a:satMod val="135000"/>
                </a:schemeClr>
                <a:prstClr val="white"/>
              </a:duotone>
            </a:blip>
            <a:srcRect/>
            <a:stretch/>
          </p:blipFill>
          <p:spPr>
            <a:xfrm>
              <a:off x="1342318" y="3577959"/>
              <a:ext cx="457200" cy="457200"/>
            </a:xfrm>
            <a:prstGeom prst="rect">
              <a:avLst/>
            </a:prstGeom>
          </p:spPr>
        </p:pic>
      </p:grpSp>
      <p:grpSp>
        <p:nvGrpSpPr>
          <p:cNvPr id="19" name="Group 18">
            <a:extLst>
              <a:ext uri="{FF2B5EF4-FFF2-40B4-BE49-F238E27FC236}">
                <a16:creationId xmlns:a16="http://schemas.microsoft.com/office/drawing/2014/main" id="{A7918306-510D-8C60-314C-C2D58D1C7974}"/>
              </a:ext>
            </a:extLst>
          </p:cNvPr>
          <p:cNvGrpSpPr/>
          <p:nvPr/>
        </p:nvGrpSpPr>
        <p:grpSpPr>
          <a:xfrm>
            <a:off x="6684632" y="1220652"/>
            <a:ext cx="2025128" cy="1078290"/>
            <a:chOff x="5504270" y="3354834"/>
            <a:chExt cx="2025128" cy="1078290"/>
          </a:xfrm>
        </p:grpSpPr>
        <p:sp>
          <p:nvSpPr>
            <p:cNvPr id="451" name="Google Shape;451;p46"/>
            <p:cNvSpPr txBox="1"/>
            <p:nvPr/>
          </p:nvSpPr>
          <p:spPr>
            <a:xfrm>
              <a:off x="5504270" y="4013424"/>
              <a:ext cx="2025128"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dk1"/>
                  </a:solidFill>
                  <a:latin typeface="Manrope"/>
                  <a:ea typeface="Manrope"/>
                  <a:cs typeface="Manrope"/>
                  <a:sym typeface="Manrope"/>
                </a:rPr>
                <a:t>Website/Mail</a:t>
              </a:r>
              <a:endParaRPr sz="1800" b="1" dirty="0">
                <a:solidFill>
                  <a:schemeClr val="dk1"/>
                </a:solidFill>
                <a:latin typeface="Manrope"/>
                <a:ea typeface="Manrope"/>
                <a:cs typeface="Manrope"/>
                <a:sym typeface="Manrope"/>
              </a:endParaRPr>
            </a:p>
          </p:txBody>
        </p:sp>
        <p:pic>
          <p:nvPicPr>
            <p:cNvPr id="13" name="Graphic 12">
              <a:extLst>
                <a:ext uri="{FF2B5EF4-FFF2-40B4-BE49-F238E27FC236}">
                  <a16:creationId xmlns:a16="http://schemas.microsoft.com/office/drawing/2014/main" id="{B898D846-FC23-42E6-922B-E8F02F806DF2}"/>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6288234" y="3354834"/>
              <a:ext cx="457200" cy="457200"/>
            </a:xfrm>
            <a:prstGeom prst="rect">
              <a:avLst/>
            </a:prstGeom>
          </p:spPr>
        </p:pic>
      </p:grpSp>
      <p:grpSp>
        <p:nvGrpSpPr>
          <p:cNvPr id="50" name="Group 49">
            <a:extLst>
              <a:ext uri="{FF2B5EF4-FFF2-40B4-BE49-F238E27FC236}">
                <a16:creationId xmlns:a16="http://schemas.microsoft.com/office/drawing/2014/main" id="{DFED5D74-E0B6-0BCE-7AFB-2327728E7991}"/>
              </a:ext>
            </a:extLst>
          </p:cNvPr>
          <p:cNvGrpSpPr/>
          <p:nvPr/>
        </p:nvGrpSpPr>
        <p:grpSpPr>
          <a:xfrm>
            <a:off x="6745434" y="2522298"/>
            <a:ext cx="1979724" cy="795733"/>
            <a:chOff x="6745434" y="2522298"/>
            <a:chExt cx="1979724" cy="795733"/>
          </a:xfrm>
        </p:grpSpPr>
        <p:pic>
          <p:nvPicPr>
            <p:cNvPr id="21" name="Graphic 20" descr="Server with solid fill">
              <a:extLst>
                <a:ext uri="{FF2B5EF4-FFF2-40B4-BE49-F238E27FC236}">
                  <a16:creationId xmlns:a16="http://schemas.microsoft.com/office/drawing/2014/main" id="{8DD36537-2431-A18A-9BF5-9E65385F22F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7466523" y="2522298"/>
              <a:ext cx="457200" cy="457200"/>
            </a:xfrm>
            <a:prstGeom prst="rect">
              <a:avLst/>
            </a:prstGeom>
          </p:spPr>
        </p:pic>
        <p:sp>
          <p:nvSpPr>
            <p:cNvPr id="22" name="Google Shape;447;p46">
              <a:extLst>
                <a:ext uri="{FF2B5EF4-FFF2-40B4-BE49-F238E27FC236}">
                  <a16:creationId xmlns:a16="http://schemas.microsoft.com/office/drawing/2014/main" id="{CDEE880D-D077-7A2C-34E9-4D52923306B2}"/>
                </a:ext>
              </a:extLst>
            </p:cNvPr>
            <p:cNvSpPr txBox="1"/>
            <p:nvPr/>
          </p:nvSpPr>
          <p:spPr>
            <a:xfrm>
              <a:off x="6745434" y="2898331"/>
              <a:ext cx="1979724" cy="419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dk1"/>
                  </a:solidFill>
                  <a:latin typeface="Manrope"/>
                  <a:ea typeface="Manrope"/>
                  <a:cs typeface="Manrope"/>
                  <a:sym typeface="Manrope"/>
                </a:rPr>
                <a:t>Backend Layer</a:t>
              </a:r>
              <a:endParaRPr sz="1800" b="1" dirty="0">
                <a:solidFill>
                  <a:schemeClr val="dk1"/>
                </a:solidFill>
                <a:latin typeface="Manrope"/>
                <a:ea typeface="Manrope"/>
                <a:cs typeface="Manrope"/>
                <a:sym typeface="Manrope"/>
              </a:endParaRPr>
            </a:p>
          </p:txBody>
        </p:sp>
      </p:grpSp>
      <p:cxnSp>
        <p:nvCxnSpPr>
          <p:cNvPr id="30" name="Straight Arrow Connector 29">
            <a:extLst>
              <a:ext uri="{FF2B5EF4-FFF2-40B4-BE49-F238E27FC236}">
                <a16:creationId xmlns:a16="http://schemas.microsoft.com/office/drawing/2014/main" id="{F2F165B7-017F-8AA5-E0E0-9E09F16BECCE}"/>
              </a:ext>
            </a:extLst>
          </p:cNvPr>
          <p:cNvCxnSpPr>
            <a:cxnSpLocks/>
            <a:stCxn id="5" idx="3"/>
          </p:cNvCxnSpPr>
          <p:nvPr/>
        </p:nvCxnSpPr>
        <p:spPr>
          <a:xfrm>
            <a:off x="1799518" y="2726913"/>
            <a:ext cx="1462514" cy="0"/>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A53186F5-65B6-7F4D-8761-D63931C5A295}"/>
              </a:ext>
            </a:extLst>
          </p:cNvPr>
          <p:cNvCxnSpPr>
            <a:cxnSpLocks/>
            <a:endCxn id="7" idx="1"/>
          </p:cNvCxnSpPr>
          <p:nvPr/>
        </p:nvCxnSpPr>
        <p:spPr>
          <a:xfrm>
            <a:off x="3906085" y="2744205"/>
            <a:ext cx="1706750" cy="8838"/>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8D63827E-4068-28D4-C7DF-499832576E51}"/>
              </a:ext>
            </a:extLst>
          </p:cNvPr>
          <p:cNvCxnSpPr>
            <a:cxnSpLocks/>
            <a:stCxn id="7" idx="3"/>
            <a:endCxn id="21" idx="1"/>
          </p:cNvCxnSpPr>
          <p:nvPr/>
        </p:nvCxnSpPr>
        <p:spPr>
          <a:xfrm flipV="1">
            <a:off x="6070035" y="2750898"/>
            <a:ext cx="1396488" cy="2145"/>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07B837AD-E0A7-E486-611D-B6190CAD810F}"/>
              </a:ext>
            </a:extLst>
          </p:cNvPr>
          <p:cNvCxnSpPr>
            <a:cxnSpLocks/>
            <a:stCxn id="21" idx="0"/>
            <a:endCxn id="451" idx="2"/>
          </p:cNvCxnSpPr>
          <p:nvPr/>
        </p:nvCxnSpPr>
        <p:spPr>
          <a:xfrm flipV="1">
            <a:off x="7695123" y="2298942"/>
            <a:ext cx="2073" cy="22335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nvGrpSpPr>
          <p:cNvPr id="452" name="Group 451">
            <a:extLst>
              <a:ext uri="{FF2B5EF4-FFF2-40B4-BE49-F238E27FC236}">
                <a16:creationId xmlns:a16="http://schemas.microsoft.com/office/drawing/2014/main" id="{2F83C457-8DD5-4762-4EFB-599CE8156F45}"/>
              </a:ext>
            </a:extLst>
          </p:cNvPr>
          <p:cNvGrpSpPr/>
          <p:nvPr/>
        </p:nvGrpSpPr>
        <p:grpSpPr>
          <a:xfrm>
            <a:off x="5986263" y="3578887"/>
            <a:ext cx="2437737" cy="954107"/>
            <a:chOff x="3023448" y="3691919"/>
            <a:chExt cx="2437737" cy="954107"/>
          </a:xfrm>
        </p:grpSpPr>
        <p:sp>
          <p:nvSpPr>
            <p:cNvPr id="60" name="TextBox 59">
              <a:extLst>
                <a:ext uri="{FF2B5EF4-FFF2-40B4-BE49-F238E27FC236}">
                  <a16:creationId xmlns:a16="http://schemas.microsoft.com/office/drawing/2014/main" id="{2BD44B27-20E0-0A26-8B36-04FD5062D593}"/>
                </a:ext>
              </a:extLst>
            </p:cNvPr>
            <p:cNvSpPr txBox="1"/>
            <p:nvPr/>
          </p:nvSpPr>
          <p:spPr>
            <a:xfrm>
              <a:off x="3239102" y="3691919"/>
              <a:ext cx="2222083" cy="954107"/>
            </a:xfrm>
            <a:prstGeom prst="rect">
              <a:avLst/>
            </a:prstGeom>
            <a:noFill/>
          </p:spPr>
          <p:txBody>
            <a:bodyPr wrap="none" rtlCol="0">
              <a:spAutoFit/>
            </a:bodyPr>
            <a:lstStyle/>
            <a:p>
              <a:r>
                <a:rPr lang="en-US" b="1" dirty="0"/>
                <a:t>Legend Communication</a:t>
              </a:r>
            </a:p>
            <a:p>
              <a:r>
                <a:rPr lang="en-US" dirty="0"/>
                <a:t>Wired</a:t>
              </a:r>
              <a:br>
                <a:rPr lang="en-US" dirty="0"/>
              </a:br>
              <a:r>
                <a:rPr lang="en-US" dirty="0"/>
                <a:t>LoRaWAN</a:t>
              </a:r>
              <a:br>
                <a:rPr lang="en-US" dirty="0"/>
              </a:br>
              <a:r>
                <a:rPr lang="en-US" dirty="0"/>
                <a:t>Internal server</a:t>
              </a:r>
              <a:endParaRPr lang="LID4096" dirty="0"/>
            </a:p>
          </p:txBody>
        </p:sp>
        <p:cxnSp>
          <p:nvCxnSpPr>
            <p:cNvPr id="61" name="Straight Arrow Connector 60">
              <a:extLst>
                <a:ext uri="{FF2B5EF4-FFF2-40B4-BE49-F238E27FC236}">
                  <a16:creationId xmlns:a16="http://schemas.microsoft.com/office/drawing/2014/main" id="{EC8D6A37-4D9C-5B7F-5928-80635700656A}"/>
                </a:ext>
              </a:extLst>
            </p:cNvPr>
            <p:cNvCxnSpPr>
              <a:cxnSpLocks/>
            </p:cNvCxnSpPr>
            <p:nvPr/>
          </p:nvCxnSpPr>
          <p:spPr>
            <a:xfrm rot="5400000" flipH="1" flipV="1">
              <a:off x="3141615" y="3920568"/>
              <a:ext cx="2782" cy="239116"/>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C950CC0E-CEBD-FD85-B422-F51F4E9FA210}"/>
                </a:ext>
              </a:extLst>
            </p:cNvPr>
            <p:cNvCxnSpPr>
              <a:cxnSpLocks/>
            </p:cNvCxnSpPr>
            <p:nvPr/>
          </p:nvCxnSpPr>
          <p:spPr>
            <a:xfrm rot="5400000" flipH="1" flipV="1">
              <a:off x="3141615" y="4161857"/>
              <a:ext cx="2782" cy="239116"/>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F48DF945-5C21-A421-1B63-53BE7F4790C2}"/>
                </a:ext>
              </a:extLst>
            </p:cNvPr>
            <p:cNvCxnSpPr>
              <a:cxnSpLocks/>
            </p:cNvCxnSpPr>
            <p:nvPr/>
          </p:nvCxnSpPr>
          <p:spPr>
            <a:xfrm rot="5400000" flipH="1" flipV="1">
              <a:off x="3141615" y="4390077"/>
              <a:ext cx="2782" cy="23911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cxnSp>
        <p:nvCxnSpPr>
          <p:cNvPr id="20" name="Connector: Elbow 19">
            <a:extLst>
              <a:ext uri="{FF2B5EF4-FFF2-40B4-BE49-F238E27FC236}">
                <a16:creationId xmlns:a16="http://schemas.microsoft.com/office/drawing/2014/main" id="{01752870-8A8B-C74B-9449-851FFC3A5427}"/>
              </a:ext>
            </a:extLst>
          </p:cNvPr>
          <p:cNvCxnSpPr>
            <a:cxnSpLocks/>
            <a:endCxn id="9" idx="0"/>
          </p:cNvCxnSpPr>
          <p:nvPr/>
        </p:nvCxnSpPr>
        <p:spPr>
          <a:xfrm>
            <a:off x="1799518" y="1449252"/>
            <a:ext cx="1835492" cy="1049838"/>
          </a:xfrm>
          <a:prstGeom prst="bentConnector2">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27" name="Connector: Elbow 26">
            <a:extLst>
              <a:ext uri="{FF2B5EF4-FFF2-40B4-BE49-F238E27FC236}">
                <a16:creationId xmlns:a16="http://schemas.microsoft.com/office/drawing/2014/main" id="{2700E90D-E418-5ED0-0886-248361A81C97}"/>
              </a:ext>
            </a:extLst>
          </p:cNvPr>
          <p:cNvCxnSpPr>
            <a:cxnSpLocks/>
            <a:stCxn id="11" idx="3"/>
            <a:endCxn id="449" idx="2"/>
          </p:cNvCxnSpPr>
          <p:nvPr/>
        </p:nvCxnSpPr>
        <p:spPr>
          <a:xfrm flipV="1">
            <a:off x="1799518" y="3332685"/>
            <a:ext cx="1863243" cy="450223"/>
          </a:xfrm>
          <a:prstGeom prst="bentConnector2">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281D38-B4B7-44E8-C854-2756700C17F3}"/>
              </a:ext>
            </a:extLst>
          </p:cNvPr>
          <p:cNvSpPr>
            <a:spLocks noGrp="1"/>
          </p:cNvSpPr>
          <p:nvPr>
            <p:ph type="ctrTitle"/>
          </p:nvPr>
        </p:nvSpPr>
        <p:spPr/>
        <p:txBody>
          <a:bodyPr/>
          <a:lstStyle/>
          <a:p>
            <a:r>
              <a:rPr lang="en-US" dirty="0"/>
              <a:t>Existing Products</a:t>
            </a:r>
          </a:p>
        </p:txBody>
      </p:sp>
      <p:sp>
        <p:nvSpPr>
          <p:cNvPr id="6" name="Subtitle 5">
            <a:extLst>
              <a:ext uri="{FF2B5EF4-FFF2-40B4-BE49-F238E27FC236}">
                <a16:creationId xmlns:a16="http://schemas.microsoft.com/office/drawing/2014/main" id="{518572E9-AF29-0B53-C041-179C5163CED9}"/>
              </a:ext>
            </a:extLst>
          </p:cNvPr>
          <p:cNvSpPr>
            <a:spLocks noGrp="1"/>
          </p:cNvSpPr>
          <p:nvPr>
            <p:ph type="subTitle" idx="1"/>
          </p:nvPr>
        </p:nvSpPr>
        <p:spPr>
          <a:xfrm>
            <a:off x="1018024" y="539500"/>
            <a:ext cx="3264416" cy="577800"/>
          </a:xfrm>
        </p:spPr>
        <p:txBody>
          <a:bodyPr/>
          <a:lstStyle/>
          <a:p>
            <a:r>
              <a:rPr lang="en-US" dirty="0"/>
              <a:t>A Review of Products on the Market</a:t>
            </a:r>
          </a:p>
        </p:txBody>
      </p:sp>
      <p:pic>
        <p:nvPicPr>
          <p:cNvPr id="8" name="Graphic 7" descr="Shopping cart with solid fill">
            <a:extLst>
              <a:ext uri="{FF2B5EF4-FFF2-40B4-BE49-F238E27FC236}">
                <a16:creationId xmlns:a16="http://schemas.microsoft.com/office/drawing/2014/main" id="{E8F7A510-0200-4A1F-866E-789D54D2015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8025" y="1686435"/>
            <a:ext cx="1770630" cy="1770630"/>
          </a:xfrm>
          <a:prstGeom prst="rect">
            <a:avLst/>
          </a:prstGeom>
        </p:spPr>
      </p:pic>
    </p:spTree>
    <p:extLst>
      <p:ext uri="{BB962C8B-B14F-4D97-AF65-F5344CB8AC3E}">
        <p14:creationId xmlns:p14="http://schemas.microsoft.com/office/powerpoint/2010/main" val="3525785493"/>
      </p:ext>
    </p:extLst>
  </p:cSld>
  <p:clrMapOvr>
    <a:masterClrMapping/>
  </p:clrMapOvr>
  <p:transition spd="slow">
    <p:cover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02AA5-E7D3-B70C-B948-4462D9FA0618}"/>
              </a:ext>
            </a:extLst>
          </p:cNvPr>
          <p:cNvSpPr>
            <a:spLocks noGrp="1"/>
          </p:cNvSpPr>
          <p:nvPr>
            <p:ph type="title"/>
          </p:nvPr>
        </p:nvSpPr>
        <p:spPr>
          <a:xfrm>
            <a:off x="713225" y="692825"/>
            <a:ext cx="4145700" cy="572700"/>
          </a:xfrm>
        </p:spPr>
        <p:txBody>
          <a:bodyPr/>
          <a:lstStyle/>
          <a:p>
            <a:r>
              <a:rPr lang="en-US" dirty="0"/>
              <a:t>Existing Products</a:t>
            </a:r>
          </a:p>
        </p:txBody>
      </p:sp>
      <p:pic>
        <p:nvPicPr>
          <p:cNvPr id="6" name="Picture Placeholder 5">
            <a:extLst>
              <a:ext uri="{FF2B5EF4-FFF2-40B4-BE49-F238E27FC236}">
                <a16:creationId xmlns:a16="http://schemas.microsoft.com/office/drawing/2014/main" id="{36518944-F7C2-B1A3-D6B3-DD0296B30A26}"/>
              </a:ext>
            </a:extLst>
          </p:cNvPr>
          <p:cNvPicPr>
            <a:picLocks noGrp="1" noChangeAspect="1"/>
          </p:cNvPicPr>
          <p:nvPr>
            <p:ph type="pic" idx="2"/>
          </p:nvPr>
        </p:nvPicPr>
        <p:blipFill>
          <a:blip r:embed="rId3"/>
          <a:srcRect l="-2159" r="-672"/>
          <a:stretch>
            <a:fillRect/>
          </a:stretch>
        </p:blipFill>
        <p:spPr>
          <a:xfrm>
            <a:off x="367326" y="1866025"/>
            <a:ext cx="1732432" cy="1644843"/>
          </a:xfrm>
        </p:spPr>
      </p:pic>
      <p:pic>
        <p:nvPicPr>
          <p:cNvPr id="8" name="Picture 7">
            <a:extLst>
              <a:ext uri="{FF2B5EF4-FFF2-40B4-BE49-F238E27FC236}">
                <a16:creationId xmlns:a16="http://schemas.microsoft.com/office/drawing/2014/main" id="{B389E588-6E29-5327-AB1B-C8870C62347A}"/>
              </a:ext>
            </a:extLst>
          </p:cNvPr>
          <p:cNvPicPr>
            <a:picLocks noChangeAspect="1"/>
          </p:cNvPicPr>
          <p:nvPr/>
        </p:nvPicPr>
        <p:blipFill>
          <a:blip r:embed="rId4"/>
          <a:srcRect r="41734"/>
          <a:stretch>
            <a:fillRect/>
          </a:stretch>
        </p:blipFill>
        <p:spPr>
          <a:xfrm>
            <a:off x="4884099" y="1814324"/>
            <a:ext cx="1130213" cy="1696868"/>
          </a:xfrm>
          <a:prstGeom prst="rect">
            <a:avLst/>
          </a:prstGeom>
        </p:spPr>
      </p:pic>
      <p:pic>
        <p:nvPicPr>
          <p:cNvPr id="10" name="Picture 9">
            <a:extLst>
              <a:ext uri="{FF2B5EF4-FFF2-40B4-BE49-F238E27FC236}">
                <a16:creationId xmlns:a16="http://schemas.microsoft.com/office/drawing/2014/main" id="{03AFE172-CB74-E9B0-15D3-2E33FA674EF7}"/>
              </a:ext>
            </a:extLst>
          </p:cNvPr>
          <p:cNvPicPr>
            <a:picLocks noChangeAspect="1"/>
          </p:cNvPicPr>
          <p:nvPr/>
        </p:nvPicPr>
        <p:blipFill>
          <a:blip r:embed="rId5"/>
          <a:srcRect t="15802"/>
          <a:stretch>
            <a:fillRect/>
          </a:stretch>
        </p:blipFill>
        <p:spPr>
          <a:xfrm>
            <a:off x="2576827" y="1866025"/>
            <a:ext cx="1951005" cy="1593466"/>
          </a:xfrm>
          <a:prstGeom prst="rect">
            <a:avLst/>
          </a:prstGeom>
        </p:spPr>
      </p:pic>
      <p:pic>
        <p:nvPicPr>
          <p:cNvPr id="12" name="Picture 11">
            <a:extLst>
              <a:ext uri="{FF2B5EF4-FFF2-40B4-BE49-F238E27FC236}">
                <a16:creationId xmlns:a16="http://schemas.microsoft.com/office/drawing/2014/main" id="{53BBD56A-8877-7AE5-6044-0D2F3581F219}"/>
              </a:ext>
            </a:extLst>
          </p:cNvPr>
          <p:cNvPicPr>
            <a:picLocks noChangeAspect="1"/>
          </p:cNvPicPr>
          <p:nvPr/>
        </p:nvPicPr>
        <p:blipFill>
          <a:blip r:embed="rId6"/>
          <a:stretch>
            <a:fillRect/>
          </a:stretch>
        </p:blipFill>
        <p:spPr>
          <a:xfrm>
            <a:off x="6345405" y="1353380"/>
            <a:ext cx="2085370" cy="2710620"/>
          </a:xfrm>
          <a:prstGeom prst="rect">
            <a:avLst/>
          </a:prstGeom>
        </p:spPr>
      </p:pic>
      <p:sp>
        <p:nvSpPr>
          <p:cNvPr id="13" name="TextBox 12">
            <a:extLst>
              <a:ext uri="{FF2B5EF4-FFF2-40B4-BE49-F238E27FC236}">
                <a16:creationId xmlns:a16="http://schemas.microsoft.com/office/drawing/2014/main" id="{573A1D72-C78E-A68E-FFF0-4CD43A554F4F}"/>
              </a:ext>
            </a:extLst>
          </p:cNvPr>
          <p:cNvSpPr txBox="1"/>
          <p:nvPr/>
        </p:nvSpPr>
        <p:spPr>
          <a:xfrm>
            <a:off x="1127301" y="3592286"/>
            <a:ext cx="972457" cy="307777"/>
          </a:xfrm>
          <a:prstGeom prst="rect">
            <a:avLst/>
          </a:prstGeom>
          <a:noFill/>
        </p:spPr>
        <p:txBody>
          <a:bodyPr wrap="square" rtlCol="0">
            <a:spAutoFit/>
          </a:bodyPr>
          <a:lstStyle/>
          <a:p>
            <a:r>
              <a:rPr lang="en-US" dirty="0" err="1">
                <a:latin typeface="Roboto" panose="02000000000000000000" pitchFamily="2" charset="0"/>
                <a:ea typeface="Roboto" panose="02000000000000000000" pitchFamily="2" charset="0"/>
                <a:cs typeface="Roboto" panose="02000000000000000000" pitchFamily="2" charset="0"/>
              </a:rPr>
              <a:t>Notific</a:t>
            </a:r>
            <a:r>
              <a:rPr lang="en-US" dirty="0">
                <a:latin typeface="Roboto" panose="02000000000000000000" pitchFamily="2" charset="0"/>
                <a:ea typeface="Roboto" panose="02000000000000000000" pitchFamily="2" charset="0"/>
                <a:cs typeface="Roboto" panose="02000000000000000000" pitchFamily="2" charset="0"/>
              </a:rPr>
              <a:t>-at</a:t>
            </a:r>
          </a:p>
        </p:txBody>
      </p:sp>
      <p:sp>
        <p:nvSpPr>
          <p:cNvPr id="15" name="TextBox 14">
            <a:extLst>
              <a:ext uri="{FF2B5EF4-FFF2-40B4-BE49-F238E27FC236}">
                <a16:creationId xmlns:a16="http://schemas.microsoft.com/office/drawing/2014/main" id="{FCAE9963-BCE6-CC0F-9192-5BC72629C662}"/>
              </a:ext>
            </a:extLst>
          </p:cNvPr>
          <p:cNvSpPr txBox="1"/>
          <p:nvPr/>
        </p:nvSpPr>
        <p:spPr>
          <a:xfrm>
            <a:off x="3250124" y="3592285"/>
            <a:ext cx="972457" cy="307777"/>
          </a:xfrm>
          <a:prstGeom prst="rect">
            <a:avLst/>
          </a:prstGeom>
          <a:noFill/>
        </p:spPr>
        <p:txBody>
          <a:bodyPr wrap="square" rtlCol="0">
            <a:spAutoFit/>
          </a:bodyPr>
          <a:lstStyle/>
          <a:p>
            <a:r>
              <a:rPr lang="en-US" dirty="0" err="1">
                <a:latin typeface="Roboto" panose="02000000000000000000" pitchFamily="2" charset="0"/>
                <a:ea typeface="Roboto" panose="02000000000000000000" pitchFamily="2" charset="0"/>
                <a:cs typeface="Roboto" panose="02000000000000000000" pitchFamily="2" charset="0"/>
              </a:rPr>
              <a:t>Fouvin</a:t>
            </a:r>
            <a:endParaRPr lang="en-US" dirty="0">
              <a:latin typeface="Roboto" panose="02000000000000000000" pitchFamily="2" charset="0"/>
              <a:ea typeface="Roboto" panose="02000000000000000000" pitchFamily="2" charset="0"/>
              <a:cs typeface="Roboto" panose="02000000000000000000" pitchFamily="2" charset="0"/>
            </a:endParaRPr>
          </a:p>
        </p:txBody>
      </p:sp>
      <p:sp>
        <p:nvSpPr>
          <p:cNvPr id="16" name="TextBox 15">
            <a:extLst>
              <a:ext uri="{FF2B5EF4-FFF2-40B4-BE49-F238E27FC236}">
                <a16:creationId xmlns:a16="http://schemas.microsoft.com/office/drawing/2014/main" id="{8C41DC47-C227-202E-0379-8D7C09C7AD72}"/>
              </a:ext>
            </a:extLst>
          </p:cNvPr>
          <p:cNvSpPr txBox="1"/>
          <p:nvPr/>
        </p:nvSpPr>
        <p:spPr>
          <a:xfrm>
            <a:off x="5041855" y="3592285"/>
            <a:ext cx="972457" cy="307777"/>
          </a:xfrm>
          <a:prstGeom prst="rect">
            <a:avLst/>
          </a:prstGeom>
          <a:noFill/>
        </p:spPr>
        <p:txBody>
          <a:bodyPr wrap="square" rtlCol="0">
            <a:spAutoFit/>
          </a:bodyPr>
          <a:lstStyle/>
          <a:p>
            <a:r>
              <a:rPr lang="en-US" dirty="0" err="1">
                <a:latin typeface="Roboto" panose="02000000000000000000" pitchFamily="2" charset="0"/>
                <a:ea typeface="Roboto" panose="02000000000000000000" pitchFamily="2" charset="0"/>
                <a:cs typeface="Roboto" panose="02000000000000000000" pitchFamily="2" charset="0"/>
              </a:rPr>
              <a:t>InstaView</a:t>
            </a:r>
            <a:endParaRPr lang="en-US" dirty="0">
              <a:latin typeface="Roboto" panose="02000000000000000000" pitchFamily="2" charset="0"/>
              <a:ea typeface="Roboto" panose="02000000000000000000" pitchFamily="2" charset="0"/>
              <a:cs typeface="Roboto" panose="02000000000000000000" pitchFamily="2" charset="0"/>
            </a:endParaRPr>
          </a:p>
        </p:txBody>
      </p:sp>
      <p:sp>
        <p:nvSpPr>
          <p:cNvPr id="17" name="TextBox 16">
            <a:extLst>
              <a:ext uri="{FF2B5EF4-FFF2-40B4-BE49-F238E27FC236}">
                <a16:creationId xmlns:a16="http://schemas.microsoft.com/office/drawing/2014/main" id="{8BF28BB0-4E2F-5211-5EFB-DEEA5E92387F}"/>
              </a:ext>
            </a:extLst>
          </p:cNvPr>
          <p:cNvSpPr txBox="1"/>
          <p:nvPr/>
        </p:nvSpPr>
        <p:spPr>
          <a:xfrm>
            <a:off x="6901861" y="4129313"/>
            <a:ext cx="972457" cy="307777"/>
          </a:xfrm>
          <a:prstGeom prst="rect">
            <a:avLst/>
          </a:prstGeom>
          <a:noFill/>
        </p:spPr>
        <p:txBody>
          <a:bodyPr wrap="square" rtlCol="0">
            <a:spAutoFit/>
          </a:bodyPr>
          <a:lstStyle/>
          <a:p>
            <a:r>
              <a:rPr lang="en-US" dirty="0">
                <a:latin typeface="Roboto" panose="02000000000000000000" pitchFamily="2" charset="0"/>
                <a:ea typeface="Roboto" panose="02000000000000000000" pitchFamily="2" charset="0"/>
                <a:cs typeface="Roboto" panose="02000000000000000000" pitchFamily="2" charset="0"/>
              </a:rPr>
              <a:t>X-Sense</a:t>
            </a:r>
          </a:p>
        </p:txBody>
      </p:sp>
    </p:spTree>
    <p:extLst>
      <p:ext uri="{BB962C8B-B14F-4D97-AF65-F5344CB8AC3E}">
        <p14:creationId xmlns:p14="http://schemas.microsoft.com/office/powerpoint/2010/main" val="3297504558"/>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4BC25A-6F49-AF34-5F6C-EF6D8AE3331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513E954E-206D-D2B6-DA04-3CDA5610387D}"/>
              </a:ext>
            </a:extLst>
          </p:cNvPr>
          <p:cNvSpPr>
            <a:spLocks noGrp="1"/>
          </p:cNvSpPr>
          <p:nvPr>
            <p:ph type="ctrTitle"/>
          </p:nvPr>
        </p:nvSpPr>
        <p:spPr/>
        <p:txBody>
          <a:bodyPr/>
          <a:lstStyle/>
          <a:p>
            <a:r>
              <a:rPr lang="en-US" dirty="0"/>
              <a:t>System Design</a:t>
            </a:r>
          </a:p>
        </p:txBody>
      </p:sp>
      <p:sp>
        <p:nvSpPr>
          <p:cNvPr id="6" name="Subtitle 5">
            <a:extLst>
              <a:ext uri="{FF2B5EF4-FFF2-40B4-BE49-F238E27FC236}">
                <a16:creationId xmlns:a16="http://schemas.microsoft.com/office/drawing/2014/main" id="{39937F60-357A-87B6-2756-502A4F50A640}"/>
              </a:ext>
            </a:extLst>
          </p:cNvPr>
          <p:cNvSpPr>
            <a:spLocks noGrp="1"/>
          </p:cNvSpPr>
          <p:nvPr>
            <p:ph type="subTitle" idx="1"/>
          </p:nvPr>
        </p:nvSpPr>
        <p:spPr>
          <a:xfrm>
            <a:off x="1018024" y="539500"/>
            <a:ext cx="3553975" cy="577800"/>
          </a:xfrm>
        </p:spPr>
        <p:txBody>
          <a:bodyPr/>
          <a:lstStyle/>
          <a:p>
            <a:r>
              <a:rPr lang="en-US" dirty="0"/>
              <a:t>Design, Process, Issues and Solutions</a:t>
            </a:r>
          </a:p>
        </p:txBody>
      </p:sp>
      <p:pic>
        <p:nvPicPr>
          <p:cNvPr id="3" name="Graphic 2" descr="Web design with solid fill">
            <a:extLst>
              <a:ext uri="{FF2B5EF4-FFF2-40B4-BE49-F238E27FC236}">
                <a16:creationId xmlns:a16="http://schemas.microsoft.com/office/drawing/2014/main" id="{6FE2FCC4-8CAF-F382-9FD6-BE7E1D597B3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8024" y="1647450"/>
            <a:ext cx="1848600" cy="1848600"/>
          </a:xfrm>
          <a:prstGeom prst="rect">
            <a:avLst/>
          </a:prstGeom>
        </p:spPr>
      </p:pic>
    </p:spTree>
    <p:extLst>
      <p:ext uri="{BB962C8B-B14F-4D97-AF65-F5344CB8AC3E}">
        <p14:creationId xmlns:p14="http://schemas.microsoft.com/office/powerpoint/2010/main" val="3008960011"/>
      </p:ext>
    </p:extLst>
  </p:cSld>
  <p:clrMapOvr>
    <a:masterClrMapping/>
  </p:clrMapOvr>
  <p:transition spd="slow">
    <p:cover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1"/>
          <p:cNvSpPr txBox="1">
            <a:spLocks noGrp="1"/>
          </p:cNvSpPr>
          <p:nvPr>
            <p:ph type="title"/>
          </p:nvPr>
        </p:nvSpPr>
        <p:spPr>
          <a:xfrm>
            <a:off x="713225" y="445025"/>
            <a:ext cx="7717500" cy="572700"/>
          </a:xfrm>
        </p:spPr>
        <p:txBody>
          <a:bodyPr spcFirstLastPara="1" wrap="square" lIns="91425" tIns="91425" rIns="91425" bIns="91425" anchor="ctr" anchorCtr="0">
            <a:normAutofit/>
          </a:bodyPr>
          <a:lstStyle/>
          <a:p>
            <a:pPr marL="0" lvl="0" indent="0" rtl="0">
              <a:lnSpc>
                <a:spcPct val="90000"/>
              </a:lnSpc>
              <a:spcBef>
                <a:spcPts val="0"/>
              </a:spcBef>
              <a:spcAft>
                <a:spcPts val="0"/>
              </a:spcAft>
              <a:buNone/>
            </a:pPr>
            <a:r>
              <a:rPr lang="en-US" sz="2800" dirty="0"/>
              <a:t>System Architecture</a:t>
            </a:r>
          </a:p>
        </p:txBody>
      </p:sp>
      <p:pic>
        <p:nvPicPr>
          <p:cNvPr id="22" name="Picture 21">
            <a:extLst>
              <a:ext uri="{FF2B5EF4-FFF2-40B4-BE49-F238E27FC236}">
                <a16:creationId xmlns:a16="http://schemas.microsoft.com/office/drawing/2014/main" id="{E3F5257D-0564-C92A-0FAB-893F2B1E1BF8}"/>
              </a:ext>
            </a:extLst>
          </p:cNvPr>
          <p:cNvPicPr>
            <a:picLocks noChangeAspect="1"/>
          </p:cNvPicPr>
          <p:nvPr/>
        </p:nvPicPr>
        <p:blipFill>
          <a:blip r:embed="rId3"/>
          <a:srcRect t="-37" r="1" b="17723"/>
          <a:stretch>
            <a:fillRect/>
          </a:stretch>
        </p:blipFill>
        <p:spPr>
          <a:xfrm>
            <a:off x="713225" y="899286"/>
            <a:ext cx="7717500" cy="3573347"/>
          </a:xfrm>
          <a:prstGeom prst="rect">
            <a:avLst/>
          </a:prstGeom>
          <a:noFill/>
          <a:ln>
            <a:noFill/>
          </a:ln>
        </p:spPr>
      </p:pic>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9">
          <a:extLst>
            <a:ext uri="{FF2B5EF4-FFF2-40B4-BE49-F238E27FC236}">
              <a16:creationId xmlns:a16="http://schemas.microsoft.com/office/drawing/2014/main" id="{1926F49F-187B-FB30-ABF9-4F6A885273C0}"/>
            </a:ext>
          </a:extLst>
        </p:cNvPr>
        <p:cNvGrpSpPr/>
        <p:nvPr/>
      </p:nvGrpSpPr>
      <p:grpSpPr>
        <a:xfrm>
          <a:off x="0" y="0"/>
          <a:ext cx="0" cy="0"/>
          <a:chOff x="0" y="0"/>
          <a:chExt cx="0" cy="0"/>
        </a:xfrm>
      </p:grpSpPr>
      <p:sp>
        <p:nvSpPr>
          <p:cNvPr id="290" name="Google Shape;290;p39">
            <a:extLst>
              <a:ext uri="{FF2B5EF4-FFF2-40B4-BE49-F238E27FC236}">
                <a16:creationId xmlns:a16="http://schemas.microsoft.com/office/drawing/2014/main" id="{B521C9F1-E60B-303A-A3B1-9977BB990A6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Bill of Materials</a:t>
            </a:r>
            <a:endParaRPr dirty="0"/>
          </a:p>
        </p:txBody>
      </p:sp>
      <p:graphicFrame>
        <p:nvGraphicFramePr>
          <p:cNvPr id="21" name="Table 20">
            <a:extLst>
              <a:ext uri="{FF2B5EF4-FFF2-40B4-BE49-F238E27FC236}">
                <a16:creationId xmlns:a16="http://schemas.microsoft.com/office/drawing/2014/main" id="{27DA87A9-EDE1-8BD1-E166-B8D96EC9189B}"/>
              </a:ext>
            </a:extLst>
          </p:cNvPr>
          <p:cNvGraphicFramePr>
            <a:graphicFrameLocks noGrp="1"/>
          </p:cNvGraphicFramePr>
          <p:nvPr>
            <p:extLst>
              <p:ext uri="{D42A27DB-BD31-4B8C-83A1-F6EECF244321}">
                <p14:modId xmlns:p14="http://schemas.microsoft.com/office/powerpoint/2010/main" val="1025152865"/>
              </p:ext>
            </p:extLst>
          </p:nvPr>
        </p:nvGraphicFramePr>
        <p:xfrm>
          <a:off x="834572" y="1068525"/>
          <a:ext cx="7336971" cy="3708400"/>
        </p:xfrm>
        <a:graphic>
          <a:graphicData uri="http://schemas.openxmlformats.org/drawingml/2006/table">
            <a:tbl>
              <a:tblPr firstRow="1" bandRow="1">
                <a:tableStyleId>{3C2FFA5D-87B4-456A-9821-1D502468CF0F}</a:tableStyleId>
              </a:tblPr>
              <a:tblGrid>
                <a:gridCol w="2010228">
                  <a:extLst>
                    <a:ext uri="{9D8B030D-6E8A-4147-A177-3AD203B41FA5}">
                      <a16:colId xmlns:a16="http://schemas.microsoft.com/office/drawing/2014/main" val="3372226300"/>
                    </a:ext>
                  </a:extLst>
                </a:gridCol>
                <a:gridCol w="3468914">
                  <a:extLst>
                    <a:ext uri="{9D8B030D-6E8A-4147-A177-3AD203B41FA5}">
                      <a16:colId xmlns:a16="http://schemas.microsoft.com/office/drawing/2014/main" val="3864724883"/>
                    </a:ext>
                  </a:extLst>
                </a:gridCol>
                <a:gridCol w="1857829">
                  <a:extLst>
                    <a:ext uri="{9D8B030D-6E8A-4147-A177-3AD203B41FA5}">
                      <a16:colId xmlns:a16="http://schemas.microsoft.com/office/drawing/2014/main" val="4221096465"/>
                    </a:ext>
                  </a:extLst>
                </a:gridCol>
              </a:tblGrid>
              <a:tr h="370840">
                <a:tc>
                  <a:txBody>
                    <a:bodyPr/>
                    <a:lstStyle/>
                    <a:p>
                      <a:r>
                        <a:rPr lang="en-US" dirty="0"/>
                        <a:t>Component</a:t>
                      </a:r>
                    </a:p>
                  </a:txBody>
                  <a:tcPr>
                    <a:solidFill>
                      <a:srgbClr val="595ECB"/>
                    </a:solidFill>
                  </a:tcPr>
                </a:tc>
                <a:tc>
                  <a:txBody>
                    <a:bodyPr/>
                    <a:lstStyle/>
                    <a:p>
                      <a:r>
                        <a:rPr lang="en-US" dirty="0"/>
                        <a:t>Description</a:t>
                      </a:r>
                    </a:p>
                  </a:txBody>
                  <a:tcPr/>
                </a:tc>
                <a:tc>
                  <a:txBody>
                    <a:bodyPr/>
                    <a:lstStyle/>
                    <a:p>
                      <a:r>
                        <a:rPr lang="en-US" dirty="0"/>
                        <a:t>Price [EUR]</a:t>
                      </a:r>
                    </a:p>
                  </a:txBody>
                  <a:tcPr/>
                </a:tc>
                <a:extLst>
                  <a:ext uri="{0D108BD9-81ED-4DB2-BD59-A6C34878D82A}">
                    <a16:rowId xmlns:a16="http://schemas.microsoft.com/office/drawing/2014/main" val="1159753766"/>
                  </a:ext>
                </a:extLst>
              </a:tr>
              <a:tr h="370840">
                <a:tc>
                  <a:txBody>
                    <a:bodyPr/>
                    <a:lstStyle/>
                    <a:p>
                      <a:pPr marL="0" indent="0">
                        <a:buFont typeface="Arial" panose="020B0604020202020204" pitchFamily="34" charset="0"/>
                        <a:buNone/>
                      </a:pPr>
                      <a:r>
                        <a:rPr lang="en-US" dirty="0"/>
                        <a:t>Weight Sensor</a:t>
                      </a:r>
                    </a:p>
                  </a:txBody>
                  <a:tcPr/>
                </a:tc>
                <a:tc>
                  <a:txBody>
                    <a:bodyPr/>
                    <a:lstStyle/>
                    <a:p>
                      <a:r>
                        <a:rPr lang="en-US" dirty="0"/>
                        <a:t>JOY-IT Load Cell + HX711</a:t>
                      </a:r>
                    </a:p>
                  </a:txBody>
                  <a:tcPr/>
                </a:tc>
                <a:tc>
                  <a:txBody>
                    <a:bodyPr/>
                    <a:lstStyle/>
                    <a:p>
                      <a:r>
                        <a:rPr lang="en-US" dirty="0"/>
                        <a:t>6.40</a:t>
                      </a:r>
                    </a:p>
                  </a:txBody>
                  <a:tcPr/>
                </a:tc>
                <a:extLst>
                  <a:ext uri="{0D108BD9-81ED-4DB2-BD59-A6C34878D82A}">
                    <a16:rowId xmlns:a16="http://schemas.microsoft.com/office/drawing/2014/main" val="2408203702"/>
                  </a:ext>
                </a:extLst>
              </a:tr>
              <a:tr h="370840">
                <a:tc>
                  <a:txBody>
                    <a:bodyPr/>
                    <a:lstStyle/>
                    <a:p>
                      <a:pPr marL="0" indent="0">
                        <a:buFont typeface="Arial" panose="020B0604020202020204" pitchFamily="34" charset="0"/>
                        <a:buNone/>
                      </a:pPr>
                      <a:r>
                        <a:rPr lang="en-US" dirty="0"/>
                        <a:t>Digital Tilt Switch</a:t>
                      </a:r>
                    </a:p>
                  </a:txBody>
                  <a:tcPr/>
                </a:tc>
                <a:tc>
                  <a:txBody>
                    <a:bodyPr/>
                    <a:lstStyle/>
                    <a:p>
                      <a:r>
                        <a:rPr lang="en-US" dirty="0"/>
                        <a:t>IDUINO Ball Tilt Switch</a:t>
                      </a:r>
                    </a:p>
                  </a:txBody>
                  <a:tcPr/>
                </a:tc>
                <a:tc>
                  <a:txBody>
                    <a:bodyPr/>
                    <a:lstStyle/>
                    <a:p>
                      <a:r>
                        <a:rPr lang="en-US" dirty="0"/>
                        <a:t>0.94</a:t>
                      </a:r>
                    </a:p>
                  </a:txBody>
                  <a:tcPr/>
                </a:tc>
                <a:extLst>
                  <a:ext uri="{0D108BD9-81ED-4DB2-BD59-A6C34878D82A}">
                    <a16:rowId xmlns:a16="http://schemas.microsoft.com/office/drawing/2014/main" val="4155050488"/>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Digital Light Sensor</a:t>
                      </a:r>
                    </a:p>
                  </a:txBody>
                  <a:tcPr/>
                </a:tc>
                <a:tc>
                  <a:txBody>
                    <a:bodyPr/>
                    <a:lstStyle/>
                    <a:p>
                      <a:r>
                        <a:rPr lang="en-US" dirty="0" err="1"/>
                        <a:t>Sertronics</a:t>
                      </a:r>
                      <a:r>
                        <a:rPr lang="en-US" dirty="0"/>
                        <a:t> LDR</a:t>
                      </a:r>
                    </a:p>
                  </a:txBody>
                  <a:tcPr/>
                </a:tc>
                <a:tc>
                  <a:txBody>
                    <a:bodyPr/>
                    <a:lstStyle/>
                    <a:p>
                      <a:r>
                        <a:rPr lang="en-US" dirty="0"/>
                        <a:t>1.35</a:t>
                      </a:r>
                    </a:p>
                  </a:txBody>
                  <a:tcPr/>
                </a:tc>
                <a:extLst>
                  <a:ext uri="{0D108BD9-81ED-4DB2-BD59-A6C34878D82A}">
                    <a16:rowId xmlns:a16="http://schemas.microsoft.com/office/drawing/2014/main" val="2192963575"/>
                  </a:ext>
                </a:extLst>
              </a:tr>
              <a:tr h="370840">
                <a:tc>
                  <a:txBody>
                    <a:bodyPr/>
                    <a:lstStyle/>
                    <a:p>
                      <a:pPr marL="0" indent="0">
                        <a:buFont typeface="Arial" panose="020B0604020202020204" pitchFamily="34" charset="0"/>
                        <a:buNone/>
                      </a:pPr>
                      <a:r>
                        <a:rPr lang="en-US" dirty="0"/>
                        <a:t>MCU + LoRa Module</a:t>
                      </a:r>
                    </a:p>
                  </a:txBody>
                  <a:tcPr/>
                </a:tc>
                <a:tc>
                  <a:txBody>
                    <a:bodyPr/>
                    <a:lstStyle/>
                    <a:p>
                      <a:r>
                        <a:rPr lang="en-US" dirty="0" err="1"/>
                        <a:t>Seeedstudio</a:t>
                      </a:r>
                      <a:r>
                        <a:rPr lang="en-US" dirty="0"/>
                        <a:t> Xiao ESP32 + </a:t>
                      </a:r>
                      <a:r>
                        <a:rPr lang="en-US" dirty="0" err="1"/>
                        <a:t>Wio</a:t>
                      </a:r>
                      <a:r>
                        <a:rPr lang="en-US" dirty="0"/>
                        <a:t> SX1262</a:t>
                      </a:r>
                    </a:p>
                  </a:txBody>
                  <a:tcPr/>
                </a:tc>
                <a:tc>
                  <a:txBody>
                    <a:bodyPr/>
                    <a:lstStyle/>
                    <a:p>
                      <a:r>
                        <a:rPr lang="en-US" dirty="0"/>
                        <a:t>11.68</a:t>
                      </a:r>
                    </a:p>
                  </a:txBody>
                  <a:tcPr/>
                </a:tc>
                <a:extLst>
                  <a:ext uri="{0D108BD9-81ED-4DB2-BD59-A6C34878D82A}">
                    <a16:rowId xmlns:a16="http://schemas.microsoft.com/office/drawing/2014/main" val="18599366"/>
                  </a:ext>
                </a:extLst>
              </a:tr>
              <a:tr h="370840">
                <a:tc>
                  <a:txBody>
                    <a:bodyPr/>
                    <a:lstStyle/>
                    <a:p>
                      <a:pPr marL="0" indent="0">
                        <a:buFont typeface="Arial" panose="020B0604020202020204" pitchFamily="34" charset="0"/>
                        <a:buNone/>
                      </a:pPr>
                      <a:r>
                        <a:rPr lang="en-US" dirty="0"/>
                        <a:t>Antenna</a:t>
                      </a:r>
                    </a:p>
                  </a:txBody>
                  <a:tcPr/>
                </a:tc>
                <a:tc>
                  <a:txBody>
                    <a:bodyPr/>
                    <a:lstStyle/>
                    <a:p>
                      <a:r>
                        <a:rPr lang="en-US" dirty="0"/>
                        <a:t>Amphenol 868MHz long range </a:t>
                      </a:r>
                    </a:p>
                  </a:txBody>
                  <a:tcPr/>
                </a:tc>
                <a:tc>
                  <a:txBody>
                    <a:bodyPr/>
                    <a:lstStyle/>
                    <a:p>
                      <a:r>
                        <a:rPr lang="en-US" dirty="0"/>
                        <a:t>2.69</a:t>
                      </a:r>
                    </a:p>
                  </a:txBody>
                  <a:tcPr/>
                </a:tc>
                <a:extLst>
                  <a:ext uri="{0D108BD9-81ED-4DB2-BD59-A6C34878D82A}">
                    <a16:rowId xmlns:a16="http://schemas.microsoft.com/office/drawing/2014/main" val="2372259033"/>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Battery</a:t>
                      </a:r>
                    </a:p>
                  </a:txBody>
                  <a:tcPr/>
                </a:tc>
                <a:tc>
                  <a:txBody>
                    <a:bodyPr/>
                    <a:lstStyle/>
                    <a:p>
                      <a:r>
                        <a:rPr lang="en-US" dirty="0"/>
                        <a:t>SOLDERED 1800mAh Li-Ion Pouch</a:t>
                      </a:r>
                    </a:p>
                  </a:txBody>
                  <a:tcPr/>
                </a:tc>
                <a:tc>
                  <a:txBody>
                    <a:bodyPr/>
                    <a:lstStyle/>
                    <a:p>
                      <a:r>
                        <a:rPr lang="en-US" dirty="0"/>
                        <a:t>10.24</a:t>
                      </a:r>
                    </a:p>
                  </a:txBody>
                  <a:tcPr/>
                </a:tc>
                <a:extLst>
                  <a:ext uri="{0D108BD9-81ED-4DB2-BD59-A6C34878D82A}">
                    <a16:rowId xmlns:a16="http://schemas.microsoft.com/office/drawing/2014/main" val="265791420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Housing</a:t>
                      </a:r>
                    </a:p>
                  </a:txBody>
                  <a:tcPr/>
                </a:tc>
                <a:tc>
                  <a:txBody>
                    <a:bodyPr/>
                    <a:lstStyle/>
                    <a:p>
                      <a:r>
                        <a:rPr lang="en-US" dirty="0"/>
                        <a:t>Load Cell platform</a:t>
                      </a:r>
                    </a:p>
                  </a:txBody>
                  <a:tcPr/>
                </a:tc>
                <a:tc>
                  <a:txBody>
                    <a:bodyPr/>
                    <a:lstStyle/>
                    <a:p>
                      <a:r>
                        <a:rPr lang="en-US" dirty="0"/>
                        <a:t>11.50</a:t>
                      </a:r>
                    </a:p>
                  </a:txBody>
                  <a:tcPr/>
                </a:tc>
                <a:extLst>
                  <a:ext uri="{0D108BD9-81ED-4DB2-BD59-A6C34878D82A}">
                    <a16:rowId xmlns:a16="http://schemas.microsoft.com/office/drawing/2014/main" val="2833256619"/>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Misc. Electronics</a:t>
                      </a:r>
                    </a:p>
                  </a:txBody>
                  <a:tcPr/>
                </a:tc>
                <a:tc>
                  <a:txBody>
                    <a:bodyPr/>
                    <a:lstStyle/>
                    <a:p>
                      <a:r>
                        <a:rPr lang="en-US" dirty="0"/>
                        <a:t>Wires, Resistors, Breadboard, </a:t>
                      </a:r>
                      <a:r>
                        <a:rPr lang="en-US" dirty="0" err="1"/>
                        <a:t>etc</a:t>
                      </a:r>
                      <a:endParaRPr lang="en-US" dirty="0"/>
                    </a:p>
                  </a:txBody>
                  <a:tcPr/>
                </a:tc>
                <a:tc>
                  <a:txBody>
                    <a:bodyPr/>
                    <a:lstStyle/>
                    <a:p>
                      <a:r>
                        <a:rPr lang="en-US" dirty="0"/>
                        <a:t>1.00</a:t>
                      </a:r>
                    </a:p>
                  </a:txBody>
                  <a:tcPr/>
                </a:tc>
                <a:extLst>
                  <a:ext uri="{0D108BD9-81ED-4DB2-BD59-A6C34878D82A}">
                    <a16:rowId xmlns:a16="http://schemas.microsoft.com/office/drawing/2014/main" val="3225676391"/>
                  </a:ext>
                </a:extLst>
              </a:tr>
              <a:tr h="370840">
                <a:tc gridSpan="2">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t>Total (+ 20% VAT)</a:t>
                      </a:r>
                    </a:p>
                  </a:txBody>
                  <a:tcPr/>
                </a:tc>
                <a:tc hMerge="1">
                  <a:txBody>
                    <a:bodyPr/>
                    <a:lstStyle/>
                    <a:p>
                      <a:endParaRPr lang="en-US" b="1" dirty="0"/>
                    </a:p>
                  </a:txBody>
                  <a:tcPr/>
                </a:tc>
                <a:tc>
                  <a:txBody>
                    <a:bodyPr/>
                    <a:lstStyle/>
                    <a:p>
                      <a:r>
                        <a:rPr lang="en-US" b="1" dirty="0"/>
                        <a:t>54.96</a:t>
                      </a:r>
                    </a:p>
                  </a:txBody>
                  <a:tcPr/>
                </a:tc>
                <a:extLst>
                  <a:ext uri="{0D108BD9-81ED-4DB2-BD59-A6C34878D82A}">
                    <a16:rowId xmlns:a16="http://schemas.microsoft.com/office/drawing/2014/main" val="4114245188"/>
                  </a:ext>
                </a:extLst>
              </a:tr>
            </a:tbl>
          </a:graphicData>
        </a:graphic>
      </p:graphicFrame>
    </p:spTree>
    <p:extLst>
      <p:ext uri="{BB962C8B-B14F-4D97-AF65-F5344CB8AC3E}">
        <p14:creationId xmlns:p14="http://schemas.microsoft.com/office/powerpoint/2010/main" val="1930272390"/>
      </p:ext>
    </p:extLst>
  </p:cSld>
  <p:clrMapOvr>
    <a:masterClrMapping/>
  </p:clrMapOvr>
  <p:transition spd="slow">
    <p:cover/>
  </p:transition>
</p:sld>
</file>

<file path=ppt/theme/theme1.xml><?xml version="1.0" encoding="utf-8"?>
<a:theme xmlns:a="http://schemas.openxmlformats.org/drawingml/2006/main" name="Brand Key Pitch Deck by Slidesgo">
  <a:themeElements>
    <a:clrScheme name="Simple Light">
      <a:dk1>
        <a:srgbClr val="424651"/>
      </a:dk1>
      <a:lt1>
        <a:srgbClr val="EAEFF4"/>
      </a:lt1>
      <a:dk2>
        <a:srgbClr val="A3ABB7"/>
      </a:dk2>
      <a:lt2>
        <a:srgbClr val="518CDE"/>
      </a:lt2>
      <a:accent1>
        <a:srgbClr val="595BD1"/>
      </a:accent1>
      <a:accent2>
        <a:srgbClr val="FFFFFF"/>
      </a:accent2>
      <a:accent3>
        <a:srgbClr val="FFFFFF"/>
      </a:accent3>
      <a:accent4>
        <a:srgbClr val="FFFFFF"/>
      </a:accent4>
      <a:accent5>
        <a:srgbClr val="FFFFFF"/>
      </a:accent5>
      <a:accent6>
        <a:srgbClr val="FFFFFF"/>
      </a:accent6>
      <a:hlink>
        <a:srgbClr val="4246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1428</TotalTime>
  <Words>1907</Words>
  <Application>Microsoft Office PowerPoint</Application>
  <PresentationFormat>On-screen Show (16:9)</PresentationFormat>
  <Paragraphs>310</Paragraphs>
  <Slides>42</Slides>
  <Notes>33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Arial</vt:lpstr>
      <vt:lpstr>Nunito Light</vt:lpstr>
      <vt:lpstr>Roboto</vt:lpstr>
      <vt:lpstr>Manrope</vt:lpstr>
      <vt:lpstr>Wingdings</vt:lpstr>
      <vt:lpstr>Raleway</vt:lpstr>
      <vt:lpstr>Roboto Light</vt:lpstr>
      <vt:lpstr>Brand Key Pitch Deck by Slidesgo</vt:lpstr>
      <vt:lpstr>The Talking Mailbox</vt:lpstr>
      <vt:lpstr>Problem</vt:lpstr>
      <vt:lpstr>Requirements</vt:lpstr>
      <vt:lpstr>Outline</vt:lpstr>
      <vt:lpstr>Existing Products</vt:lpstr>
      <vt:lpstr>Existing Products</vt:lpstr>
      <vt:lpstr>System Design</vt:lpstr>
      <vt:lpstr>System Architecture</vt:lpstr>
      <vt:lpstr>Bill of Materials</vt:lpstr>
      <vt:lpstr>System Flowchart</vt:lpstr>
      <vt:lpstr>System Development</vt:lpstr>
      <vt:lpstr>Sensor Interfacing</vt:lpstr>
      <vt:lpstr>Sensor Interfacing</vt:lpstr>
      <vt:lpstr>System Development</vt:lpstr>
      <vt:lpstr>LoRaWAN</vt:lpstr>
      <vt:lpstr>LoRaWAN</vt:lpstr>
      <vt:lpstr>LoRaWAN</vt:lpstr>
      <vt:lpstr>LoRaWAN</vt:lpstr>
      <vt:lpstr>PowerPoint Presentation</vt:lpstr>
      <vt:lpstr>Application Layer</vt:lpstr>
      <vt:lpstr>Results</vt:lpstr>
      <vt:lpstr>Demonstration</vt:lpstr>
      <vt:lpstr>Potential Improvements</vt:lpstr>
      <vt:lpstr>Ideas for the Future</vt:lpstr>
      <vt:lpstr>Conclusion</vt:lpstr>
      <vt:lpstr>Thank You</vt:lpstr>
      <vt:lpstr>References</vt:lpstr>
      <vt:lpstr>Attribution Links</vt:lpstr>
      <vt:lpstr>Functional Requirements</vt:lpstr>
      <vt:lpstr>Technical Requirements</vt:lpstr>
      <vt:lpstr>Power Consumption</vt:lpstr>
      <vt:lpstr>PowerPoint Presentation</vt:lpstr>
      <vt:lpstr>Complete System Pics</vt:lpstr>
      <vt:lpstr>Sensor Interfacing</vt:lpstr>
      <vt:lpstr>Sensor Interfacing</vt:lpstr>
      <vt:lpstr>Sensor Interfacing</vt:lpstr>
      <vt:lpstr>Application Layer</vt:lpstr>
      <vt:lpstr>PowerPoint Presentation</vt:lpstr>
      <vt:lpstr>Our Approach</vt:lpstr>
      <vt:lpstr>Price Estimates</vt:lpstr>
      <vt:lpstr>Solution: The Talking Mailbox</vt:lpstr>
      <vt:lpstr>Product technologies and interaction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BeanieBabyJ</dc:creator>
  <cp:lastModifiedBy>justin chin cheong</cp:lastModifiedBy>
  <cp:revision>24</cp:revision>
  <dcterms:modified xsi:type="dcterms:W3CDTF">2026-01-13T14:25:58Z</dcterms:modified>
</cp:coreProperties>
</file>